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 id="262" r:id="rId8"/>
    <p:sldId id="263" r:id="rId9"/>
    <p:sldId id="264" r:id="rId10"/>
    <p:sldId id="281" r:id="rId11"/>
    <p:sldId id="282" r:id="rId12"/>
    <p:sldId id="283" r:id="rId13"/>
    <p:sldId id="28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3" d="100"/>
          <a:sy n="63" d="100"/>
        </p:scale>
        <p:origin x="-118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A98AF03-7270-45C2-A683-C5E353EF01A5}" type="datetime4">
              <a:rPr lang="en-US" smtClean="0"/>
              <a:pPr/>
              <a:t>April 10, 2012</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B37D5FE-740C-46F5-801A-FA5477D9711F}"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April 10, 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5C8118-FB93-4E87-B380-0175F2FE2167}" type="datetime4">
              <a:rPr lang="en-US" smtClean="0"/>
              <a:pPr/>
              <a:t>April 10, 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A93482-8E69-40F7-BCAD-5662A6CADB27}" type="datetime4">
              <a:rPr lang="en-US" smtClean="0"/>
              <a:pPr/>
              <a:t>April 10, 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April 10, 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525A706-D8F2-4D1A-855A-CADC92600C26}" type="datetime4">
              <a:rPr lang="en-US" smtClean="0"/>
              <a:pPr/>
              <a:t>April 10, 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April 10, 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127EC2-47FB-48A1-8644-C8A81DDAA119}" type="datetime4">
              <a:rPr lang="en-US" smtClean="0"/>
              <a:pPr/>
              <a:t>April 10, 2012</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April 10, 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FC49BF1-FCD3-4395-8FF6-0047AF66228E}" type="datetime4">
              <a:rPr lang="en-US" smtClean="0"/>
              <a:pPr/>
              <a:t>April 10, 2012</a:t>
            </a:fld>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April 10, 2012</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6C01193-8287-4834-A286-6B880643E934}" type="datetime4">
              <a:rPr lang="en-US" smtClean="0"/>
              <a:pPr/>
              <a:t>April 10, 2012</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B37D5FE-740C-46F5-801A-FA5477D971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emf"/><Relationship Id="rId4" Type="http://schemas.openxmlformats.org/officeDocument/2006/relationships/image" Target="../media/image7.emf"/><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17.xml.rels><?xml version="1.0" encoding="UTF-8" standalone="yes"?>
<Relationships xmlns="http://schemas.openxmlformats.org/package/2006/relationships"><Relationship Id="rId3" Type="http://schemas.openxmlformats.org/officeDocument/2006/relationships/image" Target="../media/image9.emf"/><Relationship Id="rId4" Type="http://schemas.openxmlformats.org/officeDocument/2006/relationships/image" Target="../media/image10.emf"/><Relationship Id="rId1" Type="http://schemas.openxmlformats.org/officeDocument/2006/relationships/slideLayout" Target="../slideLayouts/slideLayout2.xml"/><Relationship Id="rId2" Type="http://schemas.openxmlformats.org/officeDocument/2006/relationships/image" Target="../media/image8.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 Id="rId3" Type="http://schemas.openxmlformats.org/officeDocument/2006/relationships/image" Target="../media/image4.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Chi Square Procedures</a:t>
            </a:r>
            <a:endParaRPr lang="en-US" dirty="0"/>
          </a:p>
        </p:txBody>
      </p:sp>
      <p:sp>
        <p:nvSpPr>
          <p:cNvPr id="3" name="Subtitle 2"/>
          <p:cNvSpPr>
            <a:spLocks noGrp="1"/>
          </p:cNvSpPr>
          <p:nvPr>
            <p:ph type="subTitle" idx="1"/>
          </p:nvPr>
        </p:nvSpPr>
        <p:spPr/>
        <p:txBody>
          <a:bodyPr/>
          <a:lstStyle/>
          <a:p>
            <a:r>
              <a:rPr lang="en-US" dirty="0" smtClean="0"/>
              <a:t>Chapter 14</a:t>
            </a:r>
            <a:endParaRPr lang="en-US" dirty="0"/>
          </a:p>
        </p:txBody>
      </p:sp>
    </p:spTree>
    <p:extLst>
      <p:ext uri="{BB962C8B-B14F-4D97-AF65-F5344CB8AC3E}">
        <p14:creationId xmlns:p14="http://schemas.microsoft.com/office/powerpoint/2010/main" val="392465403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995" y="785795"/>
            <a:ext cx="8566987" cy="1143000"/>
          </a:xfrm>
        </p:spPr>
        <p:txBody>
          <a:bodyPr>
            <a:normAutofit fontScale="90000"/>
          </a:bodyPr>
          <a:lstStyle/>
          <a:p>
            <a:r>
              <a:rPr lang="en-US" dirty="0"/>
              <a:t>14.2 Inference for two way tables: </a:t>
            </a:r>
            <a:r>
              <a:rPr lang="en-US" dirty="0" smtClean="0"/>
              <a:t>Homogeneity vs. Independence tests</a:t>
            </a:r>
            <a:endParaRPr lang="en-US" dirty="0"/>
          </a:p>
        </p:txBody>
      </p:sp>
      <p:sp>
        <p:nvSpPr>
          <p:cNvPr id="3" name="Content Placeholder 2"/>
          <p:cNvSpPr>
            <a:spLocks noGrp="1"/>
          </p:cNvSpPr>
          <p:nvPr>
            <p:ph idx="1"/>
          </p:nvPr>
        </p:nvSpPr>
        <p:spPr>
          <a:xfrm>
            <a:off x="382995" y="1928795"/>
            <a:ext cx="8204151" cy="4929205"/>
          </a:xfrm>
        </p:spPr>
        <p:txBody>
          <a:bodyPr>
            <a:normAutofit/>
          </a:bodyPr>
          <a:lstStyle/>
          <a:p>
            <a:r>
              <a:rPr lang="en-US" dirty="0"/>
              <a:t>What is important here for what </a:t>
            </a:r>
            <a:r>
              <a:rPr lang="en-US" dirty="0" err="1"/>
              <a:t>APstat</a:t>
            </a:r>
            <a:r>
              <a:rPr lang="en-US" dirty="0"/>
              <a:t> wants is what you SAY about the </a:t>
            </a:r>
            <a:r>
              <a:rPr lang="en-US" dirty="0" smtClean="0"/>
              <a:t> result.  This </a:t>
            </a:r>
            <a:r>
              <a:rPr lang="en-US" dirty="0"/>
              <a:t>distinction rests on HOW you </a:t>
            </a:r>
            <a:r>
              <a:rPr lang="en-US" dirty="0" smtClean="0"/>
              <a:t>get </a:t>
            </a:r>
            <a:r>
              <a:rPr lang="en-US" dirty="0"/>
              <a:t>the </a:t>
            </a:r>
            <a:r>
              <a:rPr lang="en-US" dirty="0" smtClean="0"/>
              <a:t>data.</a:t>
            </a:r>
          </a:p>
          <a:p>
            <a:r>
              <a:rPr lang="en-US" dirty="0" smtClean="0"/>
              <a:t>There </a:t>
            </a:r>
            <a:r>
              <a:rPr lang="en-US" dirty="0"/>
              <a:t>will always be 2 factors or variables ... you might be looking at </a:t>
            </a:r>
            <a:r>
              <a:rPr lang="en-US" dirty="0" smtClean="0"/>
              <a:t> the </a:t>
            </a:r>
            <a:r>
              <a:rPr lang="en-US" dirty="0"/>
              <a:t>connection between males/females ... and if they agree or disagree </a:t>
            </a:r>
            <a:r>
              <a:rPr lang="en-US" dirty="0" smtClean="0"/>
              <a:t> with </a:t>
            </a:r>
            <a:r>
              <a:rPr lang="en-US" dirty="0"/>
              <a:t>some question. So, one variable or factor is gender and the other </a:t>
            </a:r>
            <a:r>
              <a:rPr lang="en-US" dirty="0" smtClean="0"/>
              <a:t> is response. </a:t>
            </a:r>
          </a:p>
          <a:p>
            <a:endParaRPr lang="en-US" dirty="0" smtClean="0"/>
          </a:p>
          <a:p>
            <a:pPr marL="68580" indent="0">
              <a:buNone/>
            </a:pPr>
            <a:r>
              <a:rPr lang="en-US" dirty="0" smtClean="0"/>
              <a:t>Now</a:t>
            </a:r>
            <a:r>
              <a:rPr lang="en-US" dirty="0"/>
              <a:t>, think of the data you could </a:t>
            </a:r>
            <a:r>
              <a:rPr lang="en-US" dirty="0" smtClean="0"/>
              <a:t>get.</a:t>
            </a:r>
          </a:p>
        </p:txBody>
      </p:sp>
    </p:spTree>
    <p:extLst>
      <p:ext uri="{BB962C8B-B14F-4D97-AF65-F5344CB8AC3E}">
        <p14:creationId xmlns:p14="http://schemas.microsoft.com/office/powerpoint/2010/main" val="2523398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4886" y="725608"/>
            <a:ext cx="7962260" cy="5683926"/>
          </a:xfrm>
        </p:spPr>
        <p:txBody>
          <a:bodyPr>
            <a:noAutofit/>
          </a:bodyPr>
          <a:lstStyle/>
          <a:p>
            <a:r>
              <a:rPr lang="en-US" sz="1800" dirty="0"/>
              <a:t>A. You could take an SRS of say n=200 ... and AFTER the fact, find out </a:t>
            </a:r>
            <a:r>
              <a:rPr lang="en-US" sz="1800" dirty="0" smtClean="0"/>
              <a:t>if </a:t>
            </a:r>
            <a:r>
              <a:rPr lang="en-US" sz="1800" dirty="0"/>
              <a:t>they are M or F and if they said Y or N, and do </a:t>
            </a:r>
            <a:r>
              <a:rPr lang="en-US" sz="1800" dirty="0" smtClean="0"/>
              <a:t>the cross </a:t>
            </a:r>
            <a:r>
              <a:rPr lang="en-US" sz="1800" dirty="0"/>
              <a:t>tabs on the </a:t>
            </a:r>
            <a:r>
              <a:rPr lang="en-US" sz="1800" dirty="0" smtClean="0"/>
              <a:t> data</a:t>
            </a:r>
            <a:r>
              <a:rPr lang="en-US" sz="1800" dirty="0"/>
              <a:t>. For neither of the two </a:t>
            </a:r>
            <a:r>
              <a:rPr lang="en-US" sz="1800" dirty="0" smtClean="0"/>
              <a:t>factors </a:t>
            </a:r>
            <a:r>
              <a:rPr lang="en-US" sz="1800" dirty="0"/>
              <a:t>were you in control of how many </a:t>
            </a:r>
            <a:r>
              <a:rPr lang="en-US" sz="1800" dirty="0" smtClean="0"/>
              <a:t> you get, how </a:t>
            </a:r>
            <a:r>
              <a:rPr lang="en-US" sz="1800" dirty="0"/>
              <a:t>many M or F are </a:t>
            </a:r>
            <a:r>
              <a:rPr lang="en-US" sz="1800" dirty="0" smtClean="0"/>
              <a:t>in the sample, or </a:t>
            </a:r>
            <a:r>
              <a:rPr lang="en-US" sz="1800" dirty="0"/>
              <a:t>how many Y or N </a:t>
            </a:r>
            <a:r>
              <a:rPr lang="en-US" sz="1800" dirty="0" smtClean="0"/>
              <a:t> responses </a:t>
            </a:r>
            <a:r>
              <a:rPr lang="en-US" sz="1800" dirty="0"/>
              <a:t>you get.</a:t>
            </a:r>
            <a:br>
              <a:rPr lang="en-US" sz="1800" dirty="0"/>
            </a:br>
            <a:r>
              <a:rPr lang="en-US" sz="1800" dirty="0"/>
              <a:t/>
            </a:r>
            <a:br>
              <a:rPr lang="en-US" sz="1800" dirty="0"/>
            </a:br>
            <a:r>
              <a:rPr lang="en-US" sz="1800" dirty="0"/>
              <a:t>B. You could decide ahead of time to separate the </a:t>
            </a:r>
            <a:r>
              <a:rPr lang="en-US" sz="1800" dirty="0" smtClean="0"/>
              <a:t>people into </a:t>
            </a:r>
            <a:r>
              <a:rPr lang="en-US" sz="1800" dirty="0"/>
              <a:t>lists of M </a:t>
            </a:r>
            <a:r>
              <a:rPr lang="en-US" sz="1800" dirty="0" smtClean="0"/>
              <a:t> and </a:t>
            </a:r>
            <a:r>
              <a:rPr lang="en-US" sz="1800" dirty="0"/>
              <a:t>F FIRST ... and take an SRS of say n=100 from each grouping ... </a:t>
            </a:r>
            <a:r>
              <a:rPr lang="en-US" sz="1800" dirty="0" smtClean="0"/>
              <a:t> n</a:t>
            </a:r>
            <a:r>
              <a:rPr lang="en-US" sz="1800" dirty="0"/>
              <a:t>=100 M and n=100 F. Then after that, you sample and ask the question </a:t>
            </a:r>
            <a:r>
              <a:rPr lang="en-US" sz="1800" dirty="0" smtClean="0"/>
              <a:t> and </a:t>
            </a:r>
            <a:r>
              <a:rPr lang="en-US" sz="1800" dirty="0"/>
              <a:t>get a Y or N from each of the 200 people. You still make a cross </a:t>
            </a:r>
            <a:r>
              <a:rPr lang="en-US" sz="1800" dirty="0" smtClean="0"/>
              <a:t> tabs </a:t>
            </a:r>
            <a:r>
              <a:rPr lang="en-US" sz="1800" dirty="0"/>
              <a:t>table ... with gender and response as the factors ... BUT you know </a:t>
            </a:r>
            <a:r>
              <a:rPr lang="en-US" sz="1800" dirty="0" smtClean="0"/>
              <a:t> that </a:t>
            </a:r>
            <a:r>
              <a:rPr lang="en-US" sz="1800" dirty="0"/>
              <a:t>you will have 100 M and you know you will have 100 F ... so those </a:t>
            </a:r>
            <a:r>
              <a:rPr lang="en-US" sz="1800" dirty="0" smtClean="0"/>
              <a:t> values </a:t>
            </a:r>
            <a:r>
              <a:rPr lang="en-US" sz="1800" dirty="0"/>
              <a:t>at the bottom or side headings of the table are KNOWN, ahead of </a:t>
            </a:r>
            <a:r>
              <a:rPr lang="en-US" sz="1800" dirty="0" smtClean="0"/>
              <a:t> time</a:t>
            </a:r>
            <a:r>
              <a:rPr lang="en-US" sz="1800" dirty="0"/>
              <a:t>.  In this case, you know what the overall results will be for </a:t>
            </a:r>
            <a:r>
              <a:rPr lang="en-US" sz="1800" dirty="0" smtClean="0"/>
              <a:t> gender </a:t>
            </a:r>
            <a:r>
              <a:rPr lang="en-US" sz="1800" dirty="0"/>
              <a:t>... what you don't know is how they break down WITHIN each of the </a:t>
            </a:r>
            <a:r>
              <a:rPr lang="en-US" sz="1800" dirty="0" smtClean="0"/>
              <a:t>M </a:t>
            </a:r>
            <a:r>
              <a:rPr lang="en-US" sz="1800" dirty="0"/>
              <a:t>or F categories ... in terms of response of Y or N. So, here you </a:t>
            </a:r>
            <a:r>
              <a:rPr lang="en-US" sz="1800" dirty="0" smtClean="0"/>
              <a:t> control n’s </a:t>
            </a:r>
            <a:r>
              <a:rPr lang="en-US" sz="1800" dirty="0"/>
              <a:t>for one of the two factors ... but not both</a:t>
            </a:r>
            <a:r>
              <a:rPr lang="en-US" sz="1800" dirty="0" smtClean="0"/>
              <a:t>.</a:t>
            </a:r>
          </a:p>
          <a:p>
            <a:pPr marL="68580" indent="0">
              <a:buNone/>
            </a:pPr>
            <a:r>
              <a:rPr lang="en-US" sz="1800" b="1" dirty="0" err="1" smtClean="0"/>
              <a:t>APstat</a:t>
            </a:r>
            <a:r>
              <a:rPr lang="en-US" sz="1800" b="1" dirty="0" smtClean="0"/>
              <a:t> </a:t>
            </a:r>
            <a:r>
              <a:rPr lang="en-US" sz="1800" b="1" dirty="0"/>
              <a:t>says the first will be called a test of independence ... and the </a:t>
            </a:r>
            <a:br>
              <a:rPr lang="en-US" sz="1800" b="1" dirty="0"/>
            </a:br>
            <a:r>
              <a:rPr lang="en-US" sz="1800" b="1" dirty="0"/>
              <a:t>second will be called a test of homogeneity.</a:t>
            </a:r>
          </a:p>
        </p:txBody>
      </p:sp>
    </p:spTree>
    <p:extLst>
      <p:ext uri="{BB962C8B-B14F-4D97-AF65-F5344CB8AC3E}">
        <p14:creationId xmlns:p14="http://schemas.microsoft.com/office/powerpoint/2010/main" val="9696784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806231"/>
            <a:ext cx="7281605" cy="5361433"/>
          </a:xfrm>
        </p:spPr>
        <p:txBody>
          <a:bodyPr>
            <a:normAutofit fontScale="92500" lnSpcReduction="20000"/>
          </a:bodyPr>
          <a:lstStyle/>
          <a:p>
            <a:r>
              <a:rPr lang="en-US" dirty="0"/>
              <a:t>Homogeneity asks whether the distribution of ONE VARIABLE is the same in TWO (or more) POPULATIONS. The design of the study involves groups that have been sampled (or assigned) separately, and the responses will address that one variable in question. Because the group members were identified in advance of collecting the data, the table's column (or perhaps row) totals are fixed in advance.</a:t>
            </a:r>
          </a:p>
          <a:p>
            <a:endParaRPr lang="en-US" dirty="0"/>
          </a:p>
          <a:p>
            <a:r>
              <a:rPr lang="en-US" dirty="0"/>
              <a:t>Independence asks whether there's an association between TWO VARIABLES in ONE POPULATION. The design of the study involves one group that has been cross-categorized based on responses to two variables. Only the table's total number of respondents is known in advance; the row and column totals appear only after the data have been tallied.</a:t>
            </a:r>
          </a:p>
          <a:p>
            <a:endParaRPr lang="en-US" dirty="0"/>
          </a:p>
        </p:txBody>
      </p:sp>
    </p:spTree>
    <p:extLst>
      <p:ext uri="{BB962C8B-B14F-4D97-AF65-F5344CB8AC3E}">
        <p14:creationId xmlns:p14="http://schemas.microsoft.com/office/powerpoint/2010/main" val="15812046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725608"/>
            <a:ext cx="7241289" cy="5623459"/>
          </a:xfrm>
        </p:spPr>
        <p:txBody>
          <a:bodyPr>
            <a:normAutofit lnSpcReduction="10000"/>
          </a:bodyPr>
          <a:lstStyle/>
          <a:p>
            <a:r>
              <a:rPr lang="en-US" dirty="0"/>
              <a:t>If we wonder whether there's any association between eye color and handedness, we'd probably choose a random sample of people (one population) and ask them what color their eyes are and what hand they write with (2 variables). That's a question of independence.</a:t>
            </a:r>
          </a:p>
          <a:p>
            <a:endParaRPr lang="en-US" dirty="0"/>
          </a:p>
          <a:p>
            <a:r>
              <a:rPr lang="en-US" dirty="0"/>
              <a:t>We could examine a question about eye color and sex either way.</a:t>
            </a:r>
          </a:p>
          <a:p>
            <a:pPr lvl="1"/>
            <a:r>
              <a:rPr lang="en-US" dirty="0"/>
              <a:t>1) Select one sample of people, then ask about eye color and record the sex of each respondent = independence.</a:t>
            </a:r>
          </a:p>
          <a:p>
            <a:pPr lvl="1"/>
            <a:r>
              <a:rPr lang="en-US" dirty="0"/>
              <a:t>2) Select separate samples of males and females, then ask about eye color = homogeneity</a:t>
            </a:r>
            <a:r>
              <a:rPr lang="en-US" dirty="0" smtClean="0"/>
              <a:t>.</a:t>
            </a:r>
            <a:endParaRPr lang="en-US" dirty="0"/>
          </a:p>
        </p:txBody>
      </p:sp>
    </p:spTree>
    <p:extLst>
      <p:ext uri="{BB962C8B-B14F-4D97-AF65-F5344CB8AC3E}">
        <p14:creationId xmlns:p14="http://schemas.microsoft.com/office/powerpoint/2010/main" val="18124867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067" y="1027664"/>
            <a:ext cx="7973027" cy="1143000"/>
          </a:xfrm>
        </p:spPr>
        <p:txBody>
          <a:bodyPr>
            <a:normAutofit fontScale="90000"/>
          </a:bodyPr>
          <a:lstStyle/>
          <a:p>
            <a:r>
              <a:rPr lang="en-US" dirty="0" smtClean="0"/>
              <a:t>Homogeneity </a:t>
            </a:r>
            <a:r>
              <a:rPr lang="en-US" dirty="0" smtClean="0"/>
              <a:t>of populations chi square</a:t>
            </a:r>
            <a:endParaRPr lang="en-US" dirty="0"/>
          </a:p>
        </p:txBody>
      </p:sp>
      <p:sp>
        <p:nvSpPr>
          <p:cNvPr id="3" name="Content Placeholder 2"/>
          <p:cNvSpPr>
            <a:spLocks noGrp="1"/>
          </p:cNvSpPr>
          <p:nvPr>
            <p:ph idx="1"/>
          </p:nvPr>
        </p:nvSpPr>
        <p:spPr>
          <a:xfrm>
            <a:off x="562068" y="2323652"/>
            <a:ext cx="7827306" cy="4247128"/>
          </a:xfrm>
        </p:spPr>
        <p:txBody>
          <a:bodyPr>
            <a:normAutofit/>
          </a:bodyPr>
          <a:lstStyle/>
          <a:p>
            <a:r>
              <a:rPr lang="en-US" dirty="0" smtClean="0"/>
              <a:t>The 2 sample Z procedures of last chapter allow us to compare the proportions of successes in two groups.  What if we want to compare more than 2 groups? </a:t>
            </a:r>
          </a:p>
          <a:p>
            <a:r>
              <a:rPr lang="en-US" dirty="0" smtClean="0"/>
              <a:t>Example: Does background music influence wine purchases (conditional distributions)</a:t>
            </a:r>
          </a:p>
          <a:p>
            <a:pPr lvl="1"/>
            <a:r>
              <a:rPr lang="en-US" dirty="0" smtClean="0"/>
              <a:t>Researchers know that background music can influence the mood and purchasing behavior of customers so they played different music types and recorded the numbers of bottles of each type of wine purchased</a:t>
            </a:r>
            <a:endParaRPr lang="en-US" dirty="0"/>
          </a:p>
        </p:txBody>
      </p:sp>
    </p:spTree>
    <p:extLst>
      <p:ext uri="{BB962C8B-B14F-4D97-AF65-F5344CB8AC3E}">
        <p14:creationId xmlns:p14="http://schemas.microsoft.com/office/powerpoint/2010/main" val="13010727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981" y="622734"/>
            <a:ext cx="8056296" cy="1143000"/>
          </a:xfrm>
        </p:spPr>
        <p:txBody>
          <a:bodyPr>
            <a:normAutofit fontScale="90000"/>
          </a:bodyPr>
          <a:lstStyle/>
          <a:p>
            <a:r>
              <a:rPr lang="en-US" dirty="0" smtClean="0"/>
              <a:t>Data then Column </a:t>
            </a:r>
            <a:r>
              <a:rPr lang="en-US" dirty="0" err="1" smtClean="0"/>
              <a:t>percents</a:t>
            </a:r>
            <a:r>
              <a:rPr lang="en-US" dirty="0" smtClean="0"/>
              <a:t> for wine and music</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08803472"/>
              </p:ext>
            </p:extLst>
          </p:nvPr>
        </p:nvGraphicFramePr>
        <p:xfrm>
          <a:off x="1042988" y="1765734"/>
          <a:ext cx="6675071" cy="2258802"/>
        </p:xfrm>
        <a:graphic>
          <a:graphicData uri="http://schemas.openxmlformats.org/drawingml/2006/table">
            <a:tbl>
              <a:tblPr firstRow="1" bandRow="1">
                <a:tableStyleId>{5C22544A-7EE6-4342-B048-85BDC9FD1C3A}</a:tableStyleId>
              </a:tblPr>
              <a:tblGrid>
                <a:gridCol w="1253443"/>
                <a:gridCol w="1355407"/>
                <a:gridCol w="1355407"/>
                <a:gridCol w="1355407"/>
                <a:gridCol w="1355407"/>
              </a:tblGrid>
              <a:tr h="404602">
                <a:tc>
                  <a:txBody>
                    <a:bodyPr/>
                    <a:lstStyle/>
                    <a:p>
                      <a:endParaRPr lang="en-US" dirty="0"/>
                    </a:p>
                  </a:txBody>
                  <a:tcPr>
                    <a:lnR w="12700" cap="flat" cmpd="sng" algn="ctr">
                      <a:solidFill>
                        <a:scrgbClr r="0" g="0" b="0"/>
                      </a:solidFill>
                      <a:prstDash val="solid"/>
                      <a:round/>
                      <a:headEnd type="none" w="med" len="med"/>
                      <a:tailEnd type="none" w="med" len="med"/>
                    </a:lnR>
                  </a:tcPr>
                </a:tc>
                <a:tc>
                  <a:txBody>
                    <a:bodyPr/>
                    <a:lstStyle/>
                    <a:p>
                      <a:endParaRPr lang="en-US"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0000"/>
                    </a:solidFill>
                  </a:tcPr>
                </a:tc>
                <a:tc>
                  <a:txBody>
                    <a:bodyPr/>
                    <a:lstStyle/>
                    <a:p>
                      <a:r>
                        <a:rPr lang="en-US" dirty="0" smtClean="0"/>
                        <a:t>Music</a:t>
                      </a:r>
                      <a:endParaRPr lang="en-US" dirty="0"/>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0000"/>
                    </a:solidFill>
                  </a:tcPr>
                </a:tc>
                <a:tc>
                  <a:txBody>
                    <a:bodyPr/>
                    <a:lstStyle/>
                    <a:p>
                      <a:endParaRPr lang="en-US"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0000"/>
                    </a:solidFill>
                  </a:tcPr>
                </a:tc>
                <a:tc>
                  <a:txBody>
                    <a:bodyPr/>
                    <a:lstStyle/>
                    <a:p>
                      <a:endParaRPr lang="en-US" dirty="0"/>
                    </a:p>
                  </a:txBody>
                  <a:tcPr>
                    <a:lnL w="12700" cap="flat" cmpd="sng" algn="ctr">
                      <a:solidFill>
                        <a:scrgbClr r="0" g="0" b="0"/>
                      </a:solidFill>
                      <a:prstDash val="solid"/>
                      <a:round/>
                      <a:headEnd type="none" w="med" len="med"/>
                      <a:tailEnd type="none" w="med" len="med"/>
                    </a:lnL>
                  </a:tcPr>
                </a:tc>
              </a:tr>
              <a:tr h="370840">
                <a:tc>
                  <a:txBody>
                    <a:bodyPr/>
                    <a:lstStyle/>
                    <a:p>
                      <a:r>
                        <a:rPr lang="en-US" i="1" dirty="0" smtClean="0"/>
                        <a:t>Wine</a:t>
                      </a:r>
                      <a:endParaRPr lang="en-US" i="1" dirty="0"/>
                    </a:p>
                  </a:txBody>
                  <a:tcPr/>
                </a:tc>
                <a:tc>
                  <a:txBody>
                    <a:bodyPr/>
                    <a:lstStyle/>
                    <a:p>
                      <a:r>
                        <a:rPr lang="en-US" i="1" dirty="0" smtClean="0"/>
                        <a:t>None</a:t>
                      </a:r>
                      <a:endParaRPr lang="en-US" i="1" dirty="0"/>
                    </a:p>
                  </a:txBody>
                  <a:tcPr>
                    <a:lnT w="12700" cap="flat" cmpd="sng" algn="ctr">
                      <a:solidFill>
                        <a:scrgbClr r="0" g="0" b="0"/>
                      </a:solidFill>
                      <a:prstDash val="solid"/>
                      <a:round/>
                      <a:headEnd type="none" w="med" len="med"/>
                      <a:tailEnd type="none" w="med" len="med"/>
                    </a:lnT>
                  </a:tcPr>
                </a:tc>
                <a:tc>
                  <a:txBody>
                    <a:bodyPr/>
                    <a:lstStyle/>
                    <a:p>
                      <a:r>
                        <a:rPr lang="en-US" i="1" dirty="0" smtClean="0"/>
                        <a:t>French</a:t>
                      </a:r>
                      <a:endParaRPr lang="en-US" i="1" dirty="0"/>
                    </a:p>
                  </a:txBody>
                  <a:tcPr>
                    <a:lnT w="12700" cap="flat" cmpd="sng" algn="ctr">
                      <a:solidFill>
                        <a:scrgbClr r="0" g="0" b="0"/>
                      </a:solidFill>
                      <a:prstDash val="solid"/>
                      <a:round/>
                      <a:headEnd type="none" w="med" len="med"/>
                      <a:tailEnd type="none" w="med" len="med"/>
                    </a:lnT>
                  </a:tcPr>
                </a:tc>
                <a:tc>
                  <a:txBody>
                    <a:bodyPr/>
                    <a:lstStyle/>
                    <a:p>
                      <a:r>
                        <a:rPr lang="en-US" i="1" dirty="0" smtClean="0"/>
                        <a:t>Italian</a:t>
                      </a:r>
                      <a:endParaRPr lang="en-US" i="1" dirty="0"/>
                    </a:p>
                  </a:txBody>
                  <a:tcPr>
                    <a:lnT w="12700" cap="flat" cmpd="sng" algn="ctr">
                      <a:solidFill>
                        <a:scrgbClr r="0" g="0" b="0"/>
                      </a:solidFill>
                      <a:prstDash val="solid"/>
                      <a:round/>
                      <a:headEnd type="none" w="med" len="med"/>
                      <a:tailEnd type="none" w="med" len="med"/>
                    </a:lnT>
                  </a:tcPr>
                </a:tc>
                <a:tc>
                  <a:txBody>
                    <a:bodyPr/>
                    <a:lstStyle/>
                    <a:p>
                      <a:r>
                        <a:rPr lang="en-US" i="1" dirty="0" smtClean="0"/>
                        <a:t>Total</a:t>
                      </a:r>
                      <a:endParaRPr lang="en-US" i="1" dirty="0"/>
                    </a:p>
                  </a:txBody>
                  <a:tcPr/>
                </a:tc>
              </a:tr>
              <a:tr h="370840">
                <a:tc>
                  <a:txBody>
                    <a:bodyPr/>
                    <a:lstStyle/>
                    <a:p>
                      <a:r>
                        <a:rPr lang="en-US" i="1" dirty="0" smtClean="0"/>
                        <a:t>French</a:t>
                      </a:r>
                      <a:endParaRPr lang="en-US" i="1" dirty="0"/>
                    </a:p>
                  </a:txBody>
                  <a:tcPr/>
                </a:tc>
                <a:tc>
                  <a:txBody>
                    <a:bodyPr/>
                    <a:lstStyle/>
                    <a:p>
                      <a:r>
                        <a:rPr lang="en-US" dirty="0" smtClean="0"/>
                        <a:t>30</a:t>
                      </a:r>
                      <a:endParaRPr lang="en-US" dirty="0"/>
                    </a:p>
                  </a:txBody>
                  <a:tcPr/>
                </a:tc>
                <a:tc>
                  <a:txBody>
                    <a:bodyPr/>
                    <a:lstStyle/>
                    <a:p>
                      <a:r>
                        <a:rPr lang="en-US" dirty="0" smtClean="0"/>
                        <a:t>39</a:t>
                      </a:r>
                      <a:endParaRPr lang="en-US" dirty="0"/>
                    </a:p>
                  </a:txBody>
                  <a:tcPr/>
                </a:tc>
                <a:tc>
                  <a:txBody>
                    <a:bodyPr/>
                    <a:lstStyle/>
                    <a:p>
                      <a:r>
                        <a:rPr lang="en-US" dirty="0" smtClean="0"/>
                        <a:t>30</a:t>
                      </a:r>
                      <a:endParaRPr lang="en-US" dirty="0"/>
                    </a:p>
                  </a:txBody>
                  <a:tcPr/>
                </a:tc>
                <a:tc>
                  <a:txBody>
                    <a:bodyPr/>
                    <a:lstStyle/>
                    <a:p>
                      <a:r>
                        <a:rPr lang="en-US" dirty="0" smtClean="0"/>
                        <a:t>99</a:t>
                      </a:r>
                      <a:endParaRPr lang="en-US" dirty="0"/>
                    </a:p>
                  </a:txBody>
                  <a:tcPr/>
                </a:tc>
              </a:tr>
              <a:tr h="370840">
                <a:tc>
                  <a:txBody>
                    <a:bodyPr/>
                    <a:lstStyle/>
                    <a:p>
                      <a:r>
                        <a:rPr lang="en-US" i="1" dirty="0" smtClean="0"/>
                        <a:t>Italian</a:t>
                      </a:r>
                      <a:endParaRPr lang="en-US" i="1" dirty="0"/>
                    </a:p>
                  </a:txBody>
                  <a:tcPr/>
                </a:tc>
                <a:tc>
                  <a:txBody>
                    <a:bodyPr/>
                    <a:lstStyle/>
                    <a:p>
                      <a:r>
                        <a:rPr lang="en-US" dirty="0" smtClean="0"/>
                        <a:t>11</a:t>
                      </a:r>
                      <a:endParaRPr lang="en-US" dirty="0"/>
                    </a:p>
                  </a:txBody>
                  <a:tcPr/>
                </a:tc>
                <a:tc>
                  <a:txBody>
                    <a:bodyPr/>
                    <a:lstStyle/>
                    <a:p>
                      <a:r>
                        <a:rPr lang="en-US" dirty="0" smtClean="0"/>
                        <a:t>1</a:t>
                      </a:r>
                      <a:endParaRPr lang="en-US" dirty="0"/>
                    </a:p>
                  </a:txBody>
                  <a:tcPr/>
                </a:tc>
                <a:tc>
                  <a:txBody>
                    <a:bodyPr/>
                    <a:lstStyle/>
                    <a:p>
                      <a:r>
                        <a:rPr lang="en-US" dirty="0" smtClean="0"/>
                        <a:t>19</a:t>
                      </a:r>
                      <a:endParaRPr lang="en-US" dirty="0"/>
                    </a:p>
                  </a:txBody>
                  <a:tcPr/>
                </a:tc>
                <a:tc>
                  <a:txBody>
                    <a:bodyPr/>
                    <a:lstStyle/>
                    <a:p>
                      <a:r>
                        <a:rPr lang="en-US" dirty="0" smtClean="0"/>
                        <a:t>31</a:t>
                      </a:r>
                      <a:endParaRPr lang="en-US" dirty="0"/>
                    </a:p>
                  </a:txBody>
                  <a:tcPr/>
                </a:tc>
              </a:tr>
              <a:tr h="370840">
                <a:tc>
                  <a:txBody>
                    <a:bodyPr/>
                    <a:lstStyle/>
                    <a:p>
                      <a:r>
                        <a:rPr lang="en-US" i="1" dirty="0" smtClean="0"/>
                        <a:t>Other</a:t>
                      </a:r>
                      <a:endParaRPr lang="en-US" i="1" dirty="0"/>
                    </a:p>
                  </a:txBody>
                  <a:tcPr/>
                </a:tc>
                <a:tc>
                  <a:txBody>
                    <a:bodyPr/>
                    <a:lstStyle/>
                    <a:p>
                      <a:r>
                        <a:rPr lang="en-US" dirty="0" smtClean="0"/>
                        <a:t>43</a:t>
                      </a:r>
                      <a:endParaRPr lang="en-US" dirty="0"/>
                    </a:p>
                  </a:txBody>
                  <a:tcPr/>
                </a:tc>
                <a:tc>
                  <a:txBody>
                    <a:bodyPr/>
                    <a:lstStyle/>
                    <a:p>
                      <a:r>
                        <a:rPr lang="en-US" dirty="0" smtClean="0"/>
                        <a:t>35</a:t>
                      </a:r>
                      <a:endParaRPr lang="en-US" dirty="0"/>
                    </a:p>
                  </a:txBody>
                  <a:tcPr/>
                </a:tc>
                <a:tc>
                  <a:txBody>
                    <a:bodyPr/>
                    <a:lstStyle/>
                    <a:p>
                      <a:r>
                        <a:rPr lang="en-US" dirty="0" smtClean="0"/>
                        <a:t>35</a:t>
                      </a:r>
                      <a:endParaRPr lang="en-US" dirty="0"/>
                    </a:p>
                  </a:txBody>
                  <a:tcPr/>
                </a:tc>
                <a:tc>
                  <a:txBody>
                    <a:bodyPr/>
                    <a:lstStyle/>
                    <a:p>
                      <a:r>
                        <a:rPr lang="en-US" dirty="0" smtClean="0"/>
                        <a:t>113</a:t>
                      </a:r>
                      <a:endParaRPr lang="en-US" dirty="0"/>
                    </a:p>
                  </a:txBody>
                  <a:tcPr/>
                </a:tc>
              </a:tr>
              <a:tr h="370840">
                <a:tc>
                  <a:txBody>
                    <a:bodyPr/>
                    <a:lstStyle/>
                    <a:p>
                      <a:r>
                        <a:rPr lang="en-US" i="1" dirty="0" smtClean="0"/>
                        <a:t>Total</a:t>
                      </a:r>
                      <a:endParaRPr lang="en-US" i="1" dirty="0"/>
                    </a:p>
                  </a:txBody>
                  <a:tcPr/>
                </a:tc>
                <a:tc>
                  <a:txBody>
                    <a:bodyPr/>
                    <a:lstStyle/>
                    <a:p>
                      <a:r>
                        <a:rPr lang="en-US" dirty="0" smtClean="0"/>
                        <a:t>84</a:t>
                      </a:r>
                      <a:endParaRPr lang="en-US" dirty="0"/>
                    </a:p>
                  </a:txBody>
                  <a:tcPr/>
                </a:tc>
                <a:tc>
                  <a:txBody>
                    <a:bodyPr/>
                    <a:lstStyle/>
                    <a:p>
                      <a:r>
                        <a:rPr lang="en-US" dirty="0" smtClean="0"/>
                        <a:t>75</a:t>
                      </a:r>
                      <a:endParaRPr lang="en-US" dirty="0"/>
                    </a:p>
                  </a:txBody>
                  <a:tcPr/>
                </a:tc>
                <a:tc>
                  <a:txBody>
                    <a:bodyPr/>
                    <a:lstStyle/>
                    <a:p>
                      <a:r>
                        <a:rPr lang="en-US" dirty="0" smtClean="0"/>
                        <a:t>84</a:t>
                      </a:r>
                      <a:endParaRPr lang="en-US" dirty="0"/>
                    </a:p>
                  </a:txBody>
                  <a:tcPr/>
                </a:tc>
                <a:tc>
                  <a:txBody>
                    <a:bodyPr/>
                    <a:lstStyle/>
                    <a:p>
                      <a:r>
                        <a:rPr lang="en-US" dirty="0" smtClean="0"/>
                        <a:t>243</a:t>
                      </a:r>
                      <a:endParaRPr lang="en-US"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961206431"/>
              </p:ext>
            </p:extLst>
          </p:nvPr>
        </p:nvGraphicFramePr>
        <p:xfrm>
          <a:off x="1042988" y="4226713"/>
          <a:ext cx="6339871" cy="2194560"/>
        </p:xfrm>
        <a:graphic>
          <a:graphicData uri="http://schemas.openxmlformats.org/drawingml/2006/table">
            <a:tbl>
              <a:tblPr firstRow="1" bandRow="1">
                <a:tableStyleId>{5C22544A-7EE6-4342-B048-85BDC9FD1C3A}</a:tableStyleId>
              </a:tblPr>
              <a:tblGrid>
                <a:gridCol w="1190499"/>
                <a:gridCol w="1287343"/>
                <a:gridCol w="1287343"/>
                <a:gridCol w="1287343"/>
                <a:gridCol w="1287343"/>
              </a:tblGrid>
              <a:tr h="266102">
                <a:tc>
                  <a:txBody>
                    <a:bodyPr/>
                    <a:lstStyle/>
                    <a:p>
                      <a:endParaRPr lang="en-US" dirty="0"/>
                    </a:p>
                  </a:txBody>
                  <a:tcPr>
                    <a:lnR w="12700" cap="flat" cmpd="sng" algn="ctr">
                      <a:solidFill>
                        <a:scrgbClr r="0" g="0" b="0"/>
                      </a:solidFill>
                      <a:prstDash val="solid"/>
                      <a:round/>
                      <a:headEnd type="none" w="med" len="med"/>
                      <a:tailEnd type="none" w="med" len="med"/>
                    </a:lnR>
                  </a:tcPr>
                </a:tc>
                <a:tc>
                  <a:txBody>
                    <a:bodyPr/>
                    <a:lstStyle/>
                    <a:p>
                      <a:endParaRPr lang="en-US" dirty="0"/>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0000"/>
                    </a:solidFill>
                  </a:tcPr>
                </a:tc>
                <a:tc>
                  <a:txBody>
                    <a:bodyPr/>
                    <a:lstStyle/>
                    <a:p>
                      <a:r>
                        <a:rPr lang="en-US" dirty="0" smtClean="0"/>
                        <a:t>Music</a:t>
                      </a:r>
                      <a:endParaRPr lang="en-US" dirty="0"/>
                    </a:p>
                  </a:txBody>
                  <a:tcP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0000"/>
                    </a:solidFill>
                  </a:tcPr>
                </a:tc>
                <a:tc>
                  <a:txBody>
                    <a:bodyPr/>
                    <a:lstStyle/>
                    <a:p>
                      <a:endParaRPr lang="en-US" dirty="0"/>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0000"/>
                    </a:solidFill>
                  </a:tcPr>
                </a:tc>
                <a:tc>
                  <a:txBody>
                    <a:bodyPr/>
                    <a:lstStyle/>
                    <a:p>
                      <a:endParaRPr lang="en-US"/>
                    </a:p>
                  </a:txBody>
                  <a:tcPr>
                    <a:lnL w="12700" cap="flat" cmpd="sng" algn="ctr">
                      <a:solidFill>
                        <a:scrgbClr r="0" g="0" b="0"/>
                      </a:solidFill>
                      <a:prstDash val="solid"/>
                      <a:round/>
                      <a:headEnd type="none" w="med" len="med"/>
                      <a:tailEnd type="none" w="med" len="med"/>
                    </a:lnL>
                  </a:tcPr>
                </a:tc>
              </a:tr>
              <a:tr h="243897">
                <a:tc>
                  <a:txBody>
                    <a:bodyPr/>
                    <a:lstStyle/>
                    <a:p>
                      <a:r>
                        <a:rPr lang="en-US" i="1" dirty="0" smtClean="0"/>
                        <a:t>Wine</a:t>
                      </a:r>
                      <a:endParaRPr lang="en-US" i="1" dirty="0"/>
                    </a:p>
                  </a:txBody>
                  <a:tcPr/>
                </a:tc>
                <a:tc>
                  <a:txBody>
                    <a:bodyPr/>
                    <a:lstStyle/>
                    <a:p>
                      <a:r>
                        <a:rPr lang="en-US" i="1" dirty="0" smtClean="0"/>
                        <a:t>None</a:t>
                      </a:r>
                      <a:endParaRPr lang="en-US" i="1" dirty="0"/>
                    </a:p>
                  </a:txBody>
                  <a:tcPr>
                    <a:lnT w="12700" cap="flat" cmpd="sng" algn="ctr">
                      <a:solidFill>
                        <a:scrgbClr r="0" g="0" b="0"/>
                      </a:solidFill>
                      <a:prstDash val="solid"/>
                      <a:round/>
                      <a:headEnd type="none" w="med" len="med"/>
                      <a:tailEnd type="none" w="med" len="med"/>
                    </a:lnT>
                  </a:tcPr>
                </a:tc>
                <a:tc>
                  <a:txBody>
                    <a:bodyPr/>
                    <a:lstStyle/>
                    <a:p>
                      <a:r>
                        <a:rPr lang="en-US" i="1" dirty="0" smtClean="0"/>
                        <a:t>French</a:t>
                      </a:r>
                      <a:endParaRPr lang="en-US" i="1" dirty="0"/>
                    </a:p>
                  </a:txBody>
                  <a:tcPr>
                    <a:lnT w="12700" cap="flat" cmpd="sng" algn="ctr">
                      <a:solidFill>
                        <a:scrgbClr r="0" g="0" b="0"/>
                      </a:solidFill>
                      <a:prstDash val="solid"/>
                      <a:round/>
                      <a:headEnd type="none" w="med" len="med"/>
                      <a:tailEnd type="none" w="med" len="med"/>
                    </a:lnT>
                  </a:tcPr>
                </a:tc>
                <a:tc>
                  <a:txBody>
                    <a:bodyPr/>
                    <a:lstStyle/>
                    <a:p>
                      <a:r>
                        <a:rPr lang="en-US" i="1" dirty="0" smtClean="0"/>
                        <a:t>Italian</a:t>
                      </a:r>
                      <a:endParaRPr lang="en-US" i="1" dirty="0"/>
                    </a:p>
                  </a:txBody>
                  <a:tcPr>
                    <a:lnT w="12700" cap="flat" cmpd="sng" algn="ctr">
                      <a:solidFill>
                        <a:scrgbClr r="0" g="0" b="0"/>
                      </a:solidFill>
                      <a:prstDash val="solid"/>
                      <a:round/>
                      <a:headEnd type="none" w="med" len="med"/>
                      <a:tailEnd type="none" w="med" len="med"/>
                    </a:lnT>
                  </a:tcPr>
                </a:tc>
                <a:tc>
                  <a:txBody>
                    <a:bodyPr/>
                    <a:lstStyle/>
                    <a:p>
                      <a:r>
                        <a:rPr lang="en-US" i="1" dirty="0" smtClean="0"/>
                        <a:t>Total</a:t>
                      </a:r>
                      <a:endParaRPr lang="en-US" i="1" dirty="0"/>
                    </a:p>
                  </a:txBody>
                  <a:tcPr/>
                </a:tc>
              </a:tr>
              <a:tr h="243897">
                <a:tc>
                  <a:txBody>
                    <a:bodyPr/>
                    <a:lstStyle/>
                    <a:p>
                      <a:r>
                        <a:rPr lang="en-US" i="1" dirty="0" smtClean="0"/>
                        <a:t>French</a:t>
                      </a:r>
                      <a:endParaRPr lang="en-US" i="1" dirty="0"/>
                    </a:p>
                  </a:txBody>
                  <a:tcPr/>
                </a:tc>
                <a:tc>
                  <a:txBody>
                    <a:bodyPr/>
                    <a:lstStyle/>
                    <a:p>
                      <a:r>
                        <a:rPr lang="en-US" dirty="0" smtClean="0"/>
                        <a:t>35.7</a:t>
                      </a:r>
                      <a:endParaRPr lang="en-US" dirty="0"/>
                    </a:p>
                  </a:txBody>
                  <a:tcPr/>
                </a:tc>
                <a:tc>
                  <a:txBody>
                    <a:bodyPr/>
                    <a:lstStyle/>
                    <a:p>
                      <a:r>
                        <a:rPr lang="en-US" dirty="0" smtClean="0"/>
                        <a:t>52</a:t>
                      </a:r>
                      <a:endParaRPr lang="en-US" dirty="0"/>
                    </a:p>
                  </a:txBody>
                  <a:tcPr/>
                </a:tc>
                <a:tc>
                  <a:txBody>
                    <a:bodyPr/>
                    <a:lstStyle/>
                    <a:p>
                      <a:r>
                        <a:rPr lang="en-US" dirty="0" smtClean="0"/>
                        <a:t>35.7</a:t>
                      </a:r>
                      <a:endParaRPr lang="en-US" dirty="0"/>
                    </a:p>
                  </a:txBody>
                  <a:tcPr/>
                </a:tc>
                <a:tc>
                  <a:txBody>
                    <a:bodyPr/>
                    <a:lstStyle/>
                    <a:p>
                      <a:r>
                        <a:rPr lang="en-US" dirty="0" smtClean="0"/>
                        <a:t>40.7</a:t>
                      </a:r>
                      <a:endParaRPr lang="en-US" dirty="0"/>
                    </a:p>
                  </a:txBody>
                  <a:tcPr/>
                </a:tc>
              </a:tr>
              <a:tr h="243897">
                <a:tc>
                  <a:txBody>
                    <a:bodyPr/>
                    <a:lstStyle/>
                    <a:p>
                      <a:r>
                        <a:rPr lang="en-US" i="1" dirty="0" smtClean="0"/>
                        <a:t>Italian</a:t>
                      </a:r>
                      <a:endParaRPr lang="en-US" i="1" dirty="0"/>
                    </a:p>
                  </a:txBody>
                  <a:tcPr/>
                </a:tc>
                <a:tc>
                  <a:txBody>
                    <a:bodyPr/>
                    <a:lstStyle/>
                    <a:p>
                      <a:r>
                        <a:rPr lang="en-US" dirty="0" smtClean="0"/>
                        <a:t>13.1</a:t>
                      </a:r>
                      <a:endParaRPr lang="en-US" dirty="0"/>
                    </a:p>
                  </a:txBody>
                  <a:tcPr/>
                </a:tc>
                <a:tc>
                  <a:txBody>
                    <a:bodyPr/>
                    <a:lstStyle/>
                    <a:p>
                      <a:r>
                        <a:rPr lang="en-US" dirty="0" smtClean="0"/>
                        <a:t>1.3</a:t>
                      </a:r>
                      <a:endParaRPr lang="en-US" dirty="0"/>
                    </a:p>
                  </a:txBody>
                  <a:tcPr/>
                </a:tc>
                <a:tc>
                  <a:txBody>
                    <a:bodyPr/>
                    <a:lstStyle/>
                    <a:p>
                      <a:r>
                        <a:rPr lang="en-US" dirty="0" smtClean="0"/>
                        <a:t>22.6</a:t>
                      </a:r>
                      <a:endParaRPr lang="en-US" dirty="0"/>
                    </a:p>
                  </a:txBody>
                  <a:tcPr/>
                </a:tc>
                <a:tc>
                  <a:txBody>
                    <a:bodyPr/>
                    <a:lstStyle/>
                    <a:p>
                      <a:r>
                        <a:rPr lang="en-US" dirty="0" smtClean="0"/>
                        <a:t>12.8</a:t>
                      </a:r>
                      <a:endParaRPr lang="en-US" dirty="0"/>
                    </a:p>
                  </a:txBody>
                  <a:tcPr/>
                </a:tc>
              </a:tr>
              <a:tr h="243897">
                <a:tc>
                  <a:txBody>
                    <a:bodyPr/>
                    <a:lstStyle/>
                    <a:p>
                      <a:r>
                        <a:rPr lang="en-US" i="1" dirty="0" smtClean="0"/>
                        <a:t>Other</a:t>
                      </a:r>
                      <a:endParaRPr lang="en-US" i="1" dirty="0"/>
                    </a:p>
                  </a:txBody>
                  <a:tcPr/>
                </a:tc>
                <a:tc>
                  <a:txBody>
                    <a:bodyPr/>
                    <a:lstStyle/>
                    <a:p>
                      <a:r>
                        <a:rPr lang="en-US" dirty="0" smtClean="0"/>
                        <a:t>51.2</a:t>
                      </a:r>
                      <a:endParaRPr lang="en-US" dirty="0"/>
                    </a:p>
                  </a:txBody>
                  <a:tcPr/>
                </a:tc>
                <a:tc>
                  <a:txBody>
                    <a:bodyPr/>
                    <a:lstStyle/>
                    <a:p>
                      <a:r>
                        <a:rPr lang="en-US" dirty="0" smtClean="0"/>
                        <a:t>46.7</a:t>
                      </a:r>
                      <a:endParaRPr lang="en-US" dirty="0"/>
                    </a:p>
                  </a:txBody>
                  <a:tcPr/>
                </a:tc>
                <a:tc>
                  <a:txBody>
                    <a:bodyPr/>
                    <a:lstStyle/>
                    <a:p>
                      <a:r>
                        <a:rPr lang="en-US" dirty="0" smtClean="0"/>
                        <a:t>41.7</a:t>
                      </a:r>
                      <a:endParaRPr lang="en-US" dirty="0"/>
                    </a:p>
                  </a:txBody>
                  <a:tcPr/>
                </a:tc>
                <a:tc>
                  <a:txBody>
                    <a:bodyPr/>
                    <a:lstStyle/>
                    <a:p>
                      <a:r>
                        <a:rPr lang="en-US" dirty="0" smtClean="0"/>
                        <a:t>46.5</a:t>
                      </a:r>
                      <a:endParaRPr lang="en-US" dirty="0"/>
                    </a:p>
                  </a:txBody>
                  <a:tcPr/>
                </a:tc>
              </a:tr>
              <a:tr h="243897">
                <a:tc>
                  <a:txBody>
                    <a:bodyPr/>
                    <a:lstStyle/>
                    <a:p>
                      <a:r>
                        <a:rPr lang="en-US" i="1" dirty="0" smtClean="0"/>
                        <a:t>Total</a:t>
                      </a:r>
                      <a:endParaRPr lang="en-US" i="1" dirty="0"/>
                    </a:p>
                  </a:txBody>
                  <a:tcPr/>
                </a:tc>
                <a:tc>
                  <a:txBody>
                    <a:bodyPr/>
                    <a:lstStyle/>
                    <a:p>
                      <a:r>
                        <a:rPr lang="en-US" dirty="0" smtClean="0"/>
                        <a:t>100</a:t>
                      </a:r>
                      <a:endParaRPr lang="en-US" dirty="0"/>
                    </a:p>
                  </a:txBody>
                  <a:tcPr/>
                </a:tc>
                <a:tc>
                  <a:txBody>
                    <a:bodyPr/>
                    <a:lstStyle/>
                    <a:p>
                      <a:r>
                        <a:rPr lang="en-US" dirty="0" smtClean="0"/>
                        <a:t>100</a:t>
                      </a:r>
                      <a:endParaRPr lang="en-US" dirty="0"/>
                    </a:p>
                  </a:txBody>
                  <a:tcPr/>
                </a:tc>
                <a:tc>
                  <a:txBody>
                    <a:bodyPr/>
                    <a:lstStyle/>
                    <a:p>
                      <a:r>
                        <a:rPr lang="en-US" dirty="0" smtClean="0"/>
                        <a:t>100</a:t>
                      </a:r>
                      <a:endParaRPr lang="en-US" dirty="0"/>
                    </a:p>
                  </a:txBody>
                  <a:tcPr/>
                </a:tc>
                <a:tc>
                  <a:txBody>
                    <a:bodyPr/>
                    <a:lstStyle/>
                    <a:p>
                      <a:r>
                        <a:rPr lang="en-US" dirty="0" smtClean="0"/>
                        <a:t>100</a:t>
                      </a:r>
                      <a:endParaRPr lang="en-US" dirty="0"/>
                    </a:p>
                  </a:txBody>
                  <a:tcPr/>
                </a:tc>
              </a:tr>
            </a:tbl>
          </a:graphicData>
        </a:graphic>
      </p:graphicFrame>
    </p:spTree>
    <p:extLst>
      <p:ext uri="{BB962C8B-B14F-4D97-AF65-F5344CB8AC3E}">
        <p14:creationId xmlns:p14="http://schemas.microsoft.com/office/powerpoint/2010/main" val="203072746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Comparisons of different types of wine sold for different music conditions</a:t>
            </a:r>
            <a:endParaRPr lang="en-US" dirty="0"/>
          </a:p>
        </p:txBody>
      </p:sp>
      <p:sp>
        <p:nvSpPr>
          <p:cNvPr id="3" name="Content Placeholder 2"/>
          <p:cNvSpPr>
            <a:spLocks noGrp="1"/>
          </p:cNvSpPr>
          <p:nvPr>
            <p:ph idx="1"/>
          </p:nvPr>
        </p:nvSpPr>
        <p:spPr/>
        <p:txBody>
          <a:bodyPr/>
          <a:lstStyle/>
          <a:p>
            <a:r>
              <a:rPr lang="en-US" dirty="0" smtClean="0"/>
              <a:t>s</a:t>
            </a:r>
            <a:endParaRPr lang="en-US" dirty="0"/>
          </a:p>
        </p:txBody>
      </p:sp>
      <p:pic>
        <p:nvPicPr>
          <p:cNvPr id="4" name="Picture 3"/>
          <p:cNvPicPr>
            <a:picLocks noChangeAspect="1"/>
          </p:cNvPicPr>
          <p:nvPr/>
        </p:nvPicPr>
        <p:blipFill>
          <a:blip r:embed="rId2"/>
          <a:stretch>
            <a:fillRect/>
          </a:stretch>
        </p:blipFill>
        <p:spPr>
          <a:xfrm>
            <a:off x="785593" y="2170664"/>
            <a:ext cx="2055448" cy="4110896"/>
          </a:xfrm>
          <a:prstGeom prst="rect">
            <a:avLst/>
          </a:prstGeom>
        </p:spPr>
      </p:pic>
      <p:pic>
        <p:nvPicPr>
          <p:cNvPr id="5" name="Picture 4"/>
          <p:cNvPicPr>
            <a:picLocks noChangeAspect="1"/>
          </p:cNvPicPr>
          <p:nvPr/>
        </p:nvPicPr>
        <p:blipFill>
          <a:blip r:embed="rId3"/>
          <a:stretch>
            <a:fillRect/>
          </a:stretch>
        </p:blipFill>
        <p:spPr>
          <a:xfrm>
            <a:off x="3434856" y="2012957"/>
            <a:ext cx="2144182" cy="4268603"/>
          </a:xfrm>
          <a:prstGeom prst="rect">
            <a:avLst/>
          </a:prstGeom>
        </p:spPr>
      </p:pic>
      <p:pic>
        <p:nvPicPr>
          <p:cNvPr id="6" name="Picture 5"/>
          <p:cNvPicPr>
            <a:picLocks noChangeAspect="1"/>
          </p:cNvPicPr>
          <p:nvPr/>
        </p:nvPicPr>
        <p:blipFill>
          <a:blip r:embed="rId4"/>
          <a:stretch>
            <a:fillRect/>
          </a:stretch>
        </p:blipFill>
        <p:spPr>
          <a:xfrm>
            <a:off x="6057835" y="1989728"/>
            <a:ext cx="2155851" cy="4291832"/>
          </a:xfrm>
          <a:prstGeom prst="rect">
            <a:avLst/>
          </a:prstGeom>
        </p:spPr>
      </p:pic>
    </p:spTree>
    <p:extLst>
      <p:ext uri="{BB962C8B-B14F-4D97-AF65-F5344CB8AC3E}">
        <p14:creationId xmlns:p14="http://schemas.microsoft.com/office/powerpoint/2010/main" val="36895545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Comparisons of types of wine sold for different music conditions </a:t>
            </a:r>
            <a:endParaRPr lang="en-US" dirty="0"/>
          </a:p>
        </p:txBody>
      </p:sp>
      <p:sp>
        <p:nvSpPr>
          <p:cNvPr id="3" name="Content Placeholder 2"/>
          <p:cNvSpPr>
            <a:spLocks noGrp="1"/>
          </p:cNvSpPr>
          <p:nvPr>
            <p:ph idx="1"/>
          </p:nvPr>
        </p:nvSpPr>
        <p:spPr/>
        <p:txBody>
          <a:bodyPr/>
          <a:lstStyle/>
          <a:p>
            <a:r>
              <a:rPr lang="en-US" dirty="0" smtClean="0"/>
              <a:t>s</a:t>
            </a:r>
            <a:endParaRPr lang="en-US" dirty="0"/>
          </a:p>
        </p:txBody>
      </p:sp>
      <p:pic>
        <p:nvPicPr>
          <p:cNvPr id="4" name="Picture 3"/>
          <p:cNvPicPr>
            <a:picLocks noChangeAspect="1"/>
          </p:cNvPicPr>
          <p:nvPr/>
        </p:nvPicPr>
        <p:blipFill>
          <a:blip r:embed="rId2"/>
          <a:stretch>
            <a:fillRect/>
          </a:stretch>
        </p:blipFill>
        <p:spPr>
          <a:xfrm>
            <a:off x="1488799" y="2498550"/>
            <a:ext cx="1870840" cy="3673650"/>
          </a:xfrm>
          <a:prstGeom prst="rect">
            <a:avLst/>
          </a:prstGeom>
        </p:spPr>
      </p:pic>
      <p:pic>
        <p:nvPicPr>
          <p:cNvPr id="5" name="Picture 4"/>
          <p:cNvPicPr>
            <a:picLocks noChangeAspect="1"/>
          </p:cNvPicPr>
          <p:nvPr/>
        </p:nvPicPr>
        <p:blipFill>
          <a:blip r:embed="rId3"/>
          <a:stretch>
            <a:fillRect/>
          </a:stretch>
        </p:blipFill>
        <p:spPr>
          <a:xfrm>
            <a:off x="3697732" y="2219800"/>
            <a:ext cx="2019294" cy="4001536"/>
          </a:xfrm>
          <a:prstGeom prst="rect">
            <a:avLst/>
          </a:prstGeom>
        </p:spPr>
      </p:pic>
      <p:pic>
        <p:nvPicPr>
          <p:cNvPr id="6" name="Picture 5"/>
          <p:cNvPicPr>
            <a:picLocks noChangeAspect="1"/>
          </p:cNvPicPr>
          <p:nvPr/>
        </p:nvPicPr>
        <p:blipFill>
          <a:blip r:embed="rId4"/>
          <a:stretch>
            <a:fillRect/>
          </a:stretch>
        </p:blipFill>
        <p:spPr>
          <a:xfrm>
            <a:off x="6073736" y="2323652"/>
            <a:ext cx="1994498" cy="3952400"/>
          </a:xfrm>
          <a:prstGeom prst="rect">
            <a:avLst/>
          </a:prstGeom>
        </p:spPr>
      </p:pic>
    </p:spTree>
    <p:extLst>
      <p:ext uri="{BB962C8B-B14F-4D97-AF65-F5344CB8AC3E}">
        <p14:creationId xmlns:p14="http://schemas.microsoft.com/office/powerpoint/2010/main" val="25500043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problem of Multiple comparisons</a:t>
            </a:r>
            <a:endParaRPr lang="en-US" dirty="0"/>
          </a:p>
        </p:txBody>
      </p:sp>
      <p:sp>
        <p:nvSpPr>
          <p:cNvPr id="3" name="Content Placeholder 2"/>
          <p:cNvSpPr>
            <a:spLocks noGrp="1"/>
          </p:cNvSpPr>
          <p:nvPr>
            <p:ph idx="1"/>
          </p:nvPr>
        </p:nvSpPr>
        <p:spPr>
          <a:xfrm>
            <a:off x="499615" y="2323652"/>
            <a:ext cx="8097931" cy="4068472"/>
          </a:xfrm>
        </p:spPr>
        <p:txBody>
          <a:bodyPr>
            <a:normAutofit fontScale="92500"/>
          </a:bodyPr>
          <a:lstStyle/>
          <a:p>
            <a:r>
              <a:rPr lang="en-US" dirty="0" smtClean="0"/>
              <a:t>Researches expected that music would influence type of wine purchased so music is the explanatory variable and type of wine purchased is the response variable.  </a:t>
            </a:r>
          </a:p>
          <a:p>
            <a:r>
              <a:rPr lang="en-US" dirty="0" smtClean="0"/>
              <a:t>In general, easiest way to describe this kind of relationship is to compare the conditional distributions of the response variables for each value of the explanatory variable</a:t>
            </a:r>
          </a:p>
          <a:p>
            <a:pPr lvl="1"/>
            <a:r>
              <a:rPr lang="en-US" dirty="0" smtClean="0"/>
              <a:t>This is the column </a:t>
            </a:r>
            <a:r>
              <a:rPr lang="en-US" dirty="0" err="1" smtClean="0"/>
              <a:t>percents</a:t>
            </a:r>
            <a:r>
              <a:rPr lang="en-US" dirty="0" smtClean="0"/>
              <a:t> that give the conditional distribution of purchases for each type of music played.</a:t>
            </a:r>
          </a:p>
          <a:p>
            <a:r>
              <a:rPr lang="en-US" dirty="0" smtClean="0"/>
              <a:t>But this still doesn’t give us an accurate way of analyzing b/c this becomes multiple comparisons!</a:t>
            </a:r>
            <a:endParaRPr lang="en-US" dirty="0"/>
          </a:p>
        </p:txBody>
      </p:sp>
    </p:spTree>
    <p:extLst>
      <p:ext uri="{BB962C8B-B14F-4D97-AF65-F5344CB8AC3E}">
        <p14:creationId xmlns:p14="http://schemas.microsoft.com/office/powerpoint/2010/main" val="32832246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Two-Way Tables</a:t>
            </a:r>
            <a:endParaRPr lang="en-US" dirty="0"/>
          </a:p>
        </p:txBody>
      </p:sp>
      <p:sp>
        <p:nvSpPr>
          <p:cNvPr id="3" name="Content Placeholder 2"/>
          <p:cNvSpPr>
            <a:spLocks noGrp="1"/>
          </p:cNvSpPr>
          <p:nvPr>
            <p:ph idx="1"/>
          </p:nvPr>
        </p:nvSpPr>
        <p:spPr>
          <a:xfrm>
            <a:off x="604729" y="2323652"/>
            <a:ext cx="8055269" cy="3964948"/>
          </a:xfrm>
        </p:spPr>
        <p:txBody>
          <a:bodyPr/>
          <a:lstStyle/>
          <a:p>
            <a:r>
              <a:rPr lang="en-US" dirty="0" smtClean="0"/>
              <a:t>First step in comparing several proportions is to arrange the data in a </a:t>
            </a:r>
            <a:r>
              <a:rPr lang="en-US" i="1" dirty="0" smtClean="0"/>
              <a:t>two-way table</a:t>
            </a:r>
            <a:r>
              <a:rPr lang="en-US" dirty="0" smtClean="0"/>
              <a:t> that gives </a:t>
            </a:r>
            <a:r>
              <a:rPr lang="en-US" i="1" dirty="0" smtClean="0"/>
              <a:t>counts </a:t>
            </a:r>
            <a:r>
              <a:rPr lang="en-US" dirty="0" smtClean="0"/>
              <a:t>for both successes and failures.  Our table in the example is a 3x3 because it has 3 rows and 3 columns (not counting total).  It shows the counts for all 9 combinations of our variables.  </a:t>
            </a:r>
          </a:p>
          <a:p>
            <a:endParaRPr lang="en-US" dirty="0" smtClean="0"/>
          </a:p>
          <a:p>
            <a:r>
              <a:rPr lang="en-US" dirty="0" smtClean="0"/>
              <a:t>A table with r rows and c columns is an r x c table </a:t>
            </a:r>
            <a:endParaRPr lang="en-US" dirty="0"/>
          </a:p>
        </p:txBody>
      </p:sp>
    </p:spTree>
    <p:extLst>
      <p:ext uri="{BB962C8B-B14F-4D97-AF65-F5344CB8AC3E}">
        <p14:creationId xmlns:p14="http://schemas.microsoft.com/office/powerpoint/2010/main" val="11560828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24549"/>
            <a:ext cx="7024744" cy="1143000"/>
          </a:xfrm>
        </p:spPr>
        <p:txBody>
          <a:bodyPr>
            <a:normAutofit/>
          </a:bodyPr>
          <a:lstStyle/>
          <a:p>
            <a:r>
              <a:rPr lang="en-US" dirty="0" smtClean="0"/>
              <a:t>14.1 Test for Goodness of </a:t>
            </a:r>
            <a:r>
              <a:rPr lang="en-US" dirty="0"/>
              <a:t>F</a:t>
            </a:r>
            <a:r>
              <a:rPr lang="en-US" dirty="0" smtClean="0"/>
              <a:t>it</a:t>
            </a:r>
            <a:endParaRPr lang="en-US" dirty="0"/>
          </a:p>
        </p:txBody>
      </p:sp>
      <p:sp>
        <p:nvSpPr>
          <p:cNvPr id="3" name="Content Placeholder 2"/>
          <p:cNvSpPr>
            <a:spLocks noGrp="1"/>
          </p:cNvSpPr>
          <p:nvPr>
            <p:ph idx="1"/>
          </p:nvPr>
        </p:nvSpPr>
        <p:spPr>
          <a:xfrm>
            <a:off x="564413" y="1995421"/>
            <a:ext cx="7901787" cy="4293179"/>
          </a:xfrm>
        </p:spPr>
        <p:txBody>
          <a:bodyPr>
            <a:normAutofit fontScale="92500" lnSpcReduction="10000"/>
          </a:bodyPr>
          <a:lstStyle/>
          <a:p>
            <a:r>
              <a:rPr lang="en-US" dirty="0" smtClean="0"/>
              <a:t>Suppose you open a 1.69 ounce bag of M&amp;M’s and discover that out of 57 total there are only 2 red M&amp;M’s.  You know that Mars makes 13% reds, but in your sample, your proportion is only 2/56 or 2% </a:t>
            </a:r>
          </a:p>
          <a:p>
            <a:r>
              <a:rPr lang="en-US" dirty="0" smtClean="0"/>
              <a:t>You could perform the one proportion Z test to test the hypothesis: </a:t>
            </a:r>
          </a:p>
          <a:p>
            <a:pPr marL="68580" indent="0">
              <a:buNone/>
            </a:pPr>
            <a:r>
              <a:rPr lang="en-US" dirty="0"/>
              <a:t>	</a:t>
            </a:r>
            <a:r>
              <a:rPr lang="en-US" dirty="0" smtClean="0"/>
              <a:t>H</a:t>
            </a:r>
            <a:r>
              <a:rPr lang="en-US" baseline="-25000" dirty="0" smtClean="0"/>
              <a:t>0</a:t>
            </a:r>
            <a:r>
              <a:rPr lang="en-US" dirty="0" smtClean="0"/>
              <a:t>: </a:t>
            </a:r>
            <a:r>
              <a:rPr lang="en-US" dirty="0" err="1" smtClean="0"/>
              <a:t>ρ</a:t>
            </a:r>
            <a:r>
              <a:rPr lang="en-US" dirty="0" smtClean="0"/>
              <a:t>= .12 and H</a:t>
            </a:r>
            <a:r>
              <a:rPr lang="en-US" baseline="-25000" dirty="0" smtClean="0"/>
              <a:t>a</a:t>
            </a:r>
            <a:r>
              <a:rPr lang="en-US" dirty="0" smtClean="0"/>
              <a:t>: </a:t>
            </a:r>
            <a:r>
              <a:rPr lang="en-US" dirty="0" err="1" smtClean="0"/>
              <a:t>ρ</a:t>
            </a:r>
            <a:r>
              <a:rPr lang="en-US" dirty="0" smtClean="0"/>
              <a:t>≠ .12 </a:t>
            </a:r>
          </a:p>
          <a:p>
            <a:r>
              <a:rPr lang="en-US" dirty="0" smtClean="0"/>
              <a:t>You could then perform additional tests for each of the remaining colors, but this is inefficient.</a:t>
            </a:r>
          </a:p>
          <a:p>
            <a:r>
              <a:rPr lang="en-US" dirty="0" smtClean="0"/>
              <a:t>Introducing, Chi Square! We compare the observed counts for our sample with the counts that would be expected</a:t>
            </a:r>
            <a:endParaRPr lang="en-US" dirty="0"/>
          </a:p>
        </p:txBody>
      </p:sp>
    </p:spTree>
    <p:extLst>
      <p:ext uri="{BB962C8B-B14F-4D97-AF65-F5344CB8AC3E}">
        <p14:creationId xmlns:p14="http://schemas.microsoft.com/office/powerpoint/2010/main" val="16422410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Stating Hypothesis</a:t>
            </a:r>
            <a:endParaRPr lang="en-US" dirty="0"/>
          </a:p>
        </p:txBody>
      </p:sp>
      <p:sp>
        <p:nvSpPr>
          <p:cNvPr id="3" name="Content Placeholder 2"/>
          <p:cNvSpPr>
            <a:spLocks noGrp="1"/>
          </p:cNvSpPr>
          <p:nvPr>
            <p:ph idx="1"/>
          </p:nvPr>
        </p:nvSpPr>
        <p:spPr>
          <a:xfrm>
            <a:off x="541250" y="2323651"/>
            <a:ext cx="7910575" cy="4172579"/>
          </a:xfrm>
        </p:spPr>
        <p:txBody>
          <a:bodyPr>
            <a:normAutofit lnSpcReduction="10000"/>
          </a:bodyPr>
          <a:lstStyle/>
          <a:p>
            <a:r>
              <a:rPr lang="en-US" dirty="0" smtClean="0"/>
              <a:t>H</a:t>
            </a:r>
            <a:r>
              <a:rPr lang="en-US" baseline="-25000" dirty="0" smtClean="0"/>
              <a:t>0</a:t>
            </a:r>
            <a:r>
              <a:rPr lang="en-US" dirty="0" smtClean="0"/>
              <a:t>: The distribution of the response variable is the same in all “</a:t>
            </a:r>
            <a:r>
              <a:rPr lang="en-US" i="1" dirty="0" smtClean="0"/>
              <a:t>c”</a:t>
            </a:r>
            <a:r>
              <a:rPr lang="en-US" dirty="0" smtClean="0"/>
              <a:t> populations </a:t>
            </a:r>
          </a:p>
          <a:p>
            <a:r>
              <a:rPr lang="en-US" dirty="0" smtClean="0"/>
              <a:t>For this example we are comparing three populations:</a:t>
            </a:r>
          </a:p>
          <a:p>
            <a:pPr lvl="1"/>
            <a:r>
              <a:rPr lang="en-US" dirty="0" smtClean="0"/>
              <a:t>1. bottles of wine sold when no music playing</a:t>
            </a:r>
          </a:p>
          <a:p>
            <a:pPr lvl="1"/>
            <a:r>
              <a:rPr lang="en-US" dirty="0" smtClean="0"/>
              <a:t>2.  bottles of wine sold when </a:t>
            </a:r>
            <a:r>
              <a:rPr lang="en-US" dirty="0" err="1" smtClean="0"/>
              <a:t>french</a:t>
            </a:r>
            <a:r>
              <a:rPr lang="en-US" dirty="0" smtClean="0"/>
              <a:t> music playing</a:t>
            </a:r>
          </a:p>
          <a:p>
            <a:pPr lvl="1"/>
            <a:r>
              <a:rPr lang="en-US" dirty="0" smtClean="0"/>
              <a:t>3.  bottles of wine sold when Italian music is playing</a:t>
            </a:r>
          </a:p>
          <a:p>
            <a:r>
              <a:rPr lang="en-US" dirty="0" smtClean="0"/>
              <a:t>We have 3 independent samples of sizes 84, 75, and 84 from each population.  </a:t>
            </a:r>
          </a:p>
          <a:p>
            <a:pPr lvl="1"/>
            <a:r>
              <a:rPr lang="en-US" dirty="0" smtClean="0"/>
              <a:t>H</a:t>
            </a:r>
            <a:r>
              <a:rPr lang="en-US" baseline="-25000" dirty="0" smtClean="0"/>
              <a:t>0</a:t>
            </a:r>
            <a:r>
              <a:rPr lang="en-US" dirty="0" smtClean="0"/>
              <a:t>: The proportions of each type of wine sold are the same in all 3 populations.</a:t>
            </a:r>
          </a:p>
          <a:p>
            <a:pPr lvl="1"/>
            <a:endParaRPr lang="en-US" dirty="0"/>
          </a:p>
        </p:txBody>
      </p:sp>
    </p:spTree>
    <p:extLst>
      <p:ext uri="{BB962C8B-B14F-4D97-AF65-F5344CB8AC3E}">
        <p14:creationId xmlns:p14="http://schemas.microsoft.com/office/powerpoint/2010/main" val="41541105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Computing expected cell counts</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endParaRPr lang="en-US" dirty="0"/>
          </a:p>
          <a:p>
            <a:endParaRPr lang="en-US" dirty="0" smtClean="0"/>
          </a:p>
          <a:p>
            <a:endParaRPr lang="en-US" dirty="0"/>
          </a:p>
          <a:p>
            <a:r>
              <a:rPr lang="en-US" dirty="0" smtClean="0"/>
              <a:t>Chi Square Test: The Chi Square GOF test we did in the first section is the same, just that columns = 1.  </a:t>
            </a:r>
          </a:p>
          <a:p>
            <a:r>
              <a:rPr lang="en-US" dirty="0" smtClean="0"/>
              <a:t>With homogeneity tests, </a:t>
            </a:r>
            <a:r>
              <a:rPr lang="en-US" dirty="0" err="1" smtClean="0"/>
              <a:t>df</a:t>
            </a:r>
            <a:r>
              <a:rPr lang="en-US" dirty="0" smtClean="0"/>
              <a:t> = (r-1)(c-1) but everything else is calculated the same.</a:t>
            </a:r>
            <a:endParaRPr lang="en-US" dirty="0"/>
          </a:p>
        </p:txBody>
      </p:sp>
      <p:pic>
        <p:nvPicPr>
          <p:cNvPr id="4" name="Picture 3"/>
          <p:cNvPicPr>
            <a:picLocks noChangeAspect="1"/>
          </p:cNvPicPr>
          <p:nvPr/>
        </p:nvPicPr>
        <p:blipFill>
          <a:blip r:embed="rId2"/>
          <a:stretch>
            <a:fillRect/>
          </a:stretch>
        </p:blipFill>
        <p:spPr>
          <a:xfrm>
            <a:off x="731229" y="2498551"/>
            <a:ext cx="7517199" cy="1380473"/>
          </a:xfrm>
          <a:prstGeom prst="rect">
            <a:avLst/>
          </a:prstGeom>
        </p:spPr>
      </p:pic>
    </p:spTree>
    <p:extLst>
      <p:ext uri="{BB962C8B-B14F-4D97-AF65-F5344CB8AC3E}">
        <p14:creationId xmlns:p14="http://schemas.microsoft.com/office/powerpoint/2010/main" val="329998487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Conditions </a:t>
            </a:r>
            <a:endParaRPr lang="en-US" dirty="0"/>
          </a:p>
        </p:txBody>
      </p:sp>
      <p:sp>
        <p:nvSpPr>
          <p:cNvPr id="3" name="Content Placeholder 2"/>
          <p:cNvSpPr>
            <a:spLocks noGrp="1"/>
          </p:cNvSpPr>
          <p:nvPr>
            <p:ph idx="1"/>
          </p:nvPr>
        </p:nvSpPr>
        <p:spPr/>
        <p:txBody>
          <a:bodyPr/>
          <a:lstStyle/>
          <a:p>
            <a:r>
              <a:rPr lang="en-US" dirty="0" smtClean="0"/>
              <a:t>a</a:t>
            </a:r>
            <a:endParaRPr lang="en-US" dirty="0"/>
          </a:p>
        </p:txBody>
      </p:sp>
      <p:pic>
        <p:nvPicPr>
          <p:cNvPr id="5" name="Picture 4"/>
          <p:cNvPicPr>
            <a:picLocks noChangeAspect="1"/>
          </p:cNvPicPr>
          <p:nvPr/>
        </p:nvPicPr>
        <p:blipFill>
          <a:blip r:embed="rId2"/>
          <a:stretch>
            <a:fillRect/>
          </a:stretch>
        </p:blipFill>
        <p:spPr>
          <a:xfrm>
            <a:off x="457200" y="2387600"/>
            <a:ext cx="8229600" cy="2070100"/>
          </a:xfrm>
          <a:prstGeom prst="rect">
            <a:avLst/>
          </a:prstGeom>
        </p:spPr>
      </p:pic>
    </p:spTree>
    <p:extLst>
      <p:ext uri="{BB962C8B-B14F-4D97-AF65-F5344CB8AC3E}">
        <p14:creationId xmlns:p14="http://schemas.microsoft.com/office/powerpoint/2010/main" val="221039426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Full example response for Wine</a:t>
            </a:r>
            <a:endParaRPr lang="en-US" dirty="0"/>
          </a:p>
        </p:txBody>
      </p:sp>
      <p:sp>
        <p:nvSpPr>
          <p:cNvPr id="3" name="Content Placeholder 2"/>
          <p:cNvSpPr>
            <a:spLocks noGrp="1"/>
          </p:cNvSpPr>
          <p:nvPr>
            <p:ph idx="1"/>
          </p:nvPr>
        </p:nvSpPr>
        <p:spPr>
          <a:xfrm>
            <a:off x="707788" y="2323652"/>
            <a:ext cx="7889758" cy="3964366"/>
          </a:xfrm>
        </p:spPr>
        <p:txBody>
          <a:bodyPr/>
          <a:lstStyle/>
          <a:p>
            <a:r>
              <a:rPr lang="en-US" dirty="0" smtClean="0"/>
              <a:t>Step 1: </a:t>
            </a:r>
            <a:r>
              <a:rPr lang="en-US" b="1" dirty="0" smtClean="0"/>
              <a:t>Populations and Parameters</a:t>
            </a:r>
            <a:r>
              <a:rPr lang="en-US" dirty="0" smtClean="0"/>
              <a:t>: </a:t>
            </a:r>
            <a:r>
              <a:rPr lang="en-US" b="1" dirty="0" smtClean="0"/>
              <a:t> </a:t>
            </a:r>
            <a:r>
              <a:rPr lang="en-US" dirty="0" smtClean="0"/>
              <a:t>We want to use X</a:t>
            </a:r>
            <a:r>
              <a:rPr lang="en-US" baseline="30000" dirty="0" smtClean="0"/>
              <a:t>2</a:t>
            </a:r>
            <a:r>
              <a:rPr lang="en-US" dirty="0" smtClean="0"/>
              <a:t>  to compare the distribution of types of wine selected for each type of music.  Our hypotheses are</a:t>
            </a:r>
          </a:p>
          <a:p>
            <a:pPr lvl="1"/>
            <a:r>
              <a:rPr lang="en-US" dirty="0" smtClean="0"/>
              <a:t>H</a:t>
            </a:r>
            <a:r>
              <a:rPr lang="en-US" baseline="-25000" dirty="0" smtClean="0"/>
              <a:t>0</a:t>
            </a:r>
            <a:r>
              <a:rPr lang="en-US" dirty="0" smtClean="0"/>
              <a:t>: The distributions of wine selected are the same in all three populations of music types</a:t>
            </a:r>
          </a:p>
          <a:p>
            <a:pPr lvl="1"/>
            <a:r>
              <a:rPr lang="en-US" dirty="0" smtClean="0"/>
              <a:t>H</a:t>
            </a:r>
            <a:r>
              <a:rPr lang="en-US" baseline="-25000" dirty="0" smtClean="0"/>
              <a:t>a</a:t>
            </a:r>
            <a:r>
              <a:rPr lang="en-US" dirty="0" smtClean="0"/>
              <a:t>: The distributions of wine selected are not all the same</a:t>
            </a:r>
          </a:p>
        </p:txBody>
      </p:sp>
    </p:spTree>
    <p:extLst>
      <p:ext uri="{BB962C8B-B14F-4D97-AF65-F5344CB8AC3E}">
        <p14:creationId xmlns:p14="http://schemas.microsoft.com/office/powerpoint/2010/main" val="112276922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982" y="749566"/>
            <a:ext cx="7931392" cy="5705022"/>
          </a:xfrm>
        </p:spPr>
        <p:txBody>
          <a:bodyPr>
            <a:normAutofit lnSpcReduction="10000"/>
          </a:bodyPr>
          <a:lstStyle/>
          <a:p>
            <a:r>
              <a:rPr lang="en-US" dirty="0" smtClean="0"/>
              <a:t>Step 2: </a:t>
            </a:r>
            <a:r>
              <a:rPr lang="en-US" b="1" dirty="0" smtClean="0"/>
              <a:t>Conditions: </a:t>
            </a:r>
            <a:r>
              <a:rPr lang="en-US" dirty="0" smtClean="0"/>
              <a:t>To use the chi-square test for homogeneity of populations:</a:t>
            </a:r>
          </a:p>
          <a:p>
            <a:pPr lvl="1"/>
            <a:r>
              <a:rPr lang="en-US" dirty="0" smtClean="0"/>
              <a:t>The data must come from independent SRS’s from the populations of interest.  We are willing to treat the subjects in the three groups as SRS’s from their respective populations.</a:t>
            </a:r>
          </a:p>
          <a:p>
            <a:pPr lvl="1"/>
            <a:r>
              <a:rPr lang="en-US" dirty="0" smtClean="0"/>
              <a:t>All expected cell counts are greater than 1, and no more than 20% are less than 5.  </a:t>
            </a:r>
          </a:p>
          <a:p>
            <a:r>
              <a:rPr lang="en-US" dirty="0" smtClean="0"/>
              <a:t>Step 3: </a:t>
            </a:r>
            <a:r>
              <a:rPr lang="en-US" b="1" dirty="0" smtClean="0"/>
              <a:t>Calculations: </a:t>
            </a:r>
          </a:p>
          <a:p>
            <a:pPr lvl="1"/>
            <a:r>
              <a:rPr lang="en-US" dirty="0" err="1" smtClean="0"/>
              <a:t>df</a:t>
            </a:r>
            <a:r>
              <a:rPr lang="en-US" dirty="0" smtClean="0"/>
              <a:t> (3-1)(3-1) = 4 </a:t>
            </a:r>
          </a:p>
          <a:p>
            <a:pPr lvl="1"/>
            <a:r>
              <a:rPr lang="en-US" dirty="0" smtClean="0"/>
              <a:t>X</a:t>
            </a:r>
            <a:r>
              <a:rPr lang="en-US" baseline="30000" dirty="0" smtClean="0"/>
              <a:t>2</a:t>
            </a:r>
            <a:r>
              <a:rPr lang="en-US" dirty="0" smtClean="0"/>
              <a:t> = 18.28 (will show you on </a:t>
            </a:r>
            <a:r>
              <a:rPr lang="en-US" dirty="0" err="1" smtClean="0"/>
              <a:t>calc</a:t>
            </a:r>
            <a:r>
              <a:rPr lang="en-US" dirty="0" smtClean="0"/>
              <a:t> shortly)</a:t>
            </a:r>
          </a:p>
          <a:p>
            <a:pPr lvl="1"/>
            <a:r>
              <a:rPr lang="en-US" dirty="0" smtClean="0"/>
              <a:t>P value  = .0019</a:t>
            </a:r>
          </a:p>
          <a:p>
            <a:r>
              <a:rPr lang="en-US" dirty="0" smtClean="0"/>
              <a:t>Step 4: </a:t>
            </a:r>
            <a:r>
              <a:rPr lang="en-US" b="1" dirty="0" smtClean="0"/>
              <a:t>Interpretation:</a:t>
            </a:r>
          </a:p>
          <a:p>
            <a:pPr lvl="1"/>
            <a:r>
              <a:rPr lang="en-US" dirty="0" smtClean="0"/>
              <a:t>There is strong evidence to reject the null and conclude that type of music being played has a significant effect on wine sales.</a:t>
            </a:r>
          </a:p>
          <a:p>
            <a:pPr lvl="1"/>
            <a:endParaRPr lang="en-US" dirty="0"/>
          </a:p>
        </p:txBody>
      </p:sp>
    </p:spTree>
    <p:extLst>
      <p:ext uri="{BB962C8B-B14F-4D97-AF65-F5344CB8AC3E}">
        <p14:creationId xmlns:p14="http://schemas.microsoft.com/office/powerpoint/2010/main" val="2652589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1126" y="725328"/>
            <a:ext cx="7024744" cy="1143000"/>
          </a:xfrm>
        </p:spPr>
        <p:txBody>
          <a:bodyPr/>
          <a:lstStyle/>
          <a:p>
            <a:r>
              <a:rPr lang="en-US" dirty="0" smtClean="0"/>
              <a:t>Calculator…finally!</a:t>
            </a:r>
            <a:endParaRPr lang="en-US" dirty="0"/>
          </a:p>
        </p:txBody>
      </p:sp>
      <p:sp>
        <p:nvSpPr>
          <p:cNvPr id="3" name="Content Placeholder 2"/>
          <p:cNvSpPr>
            <a:spLocks noGrp="1"/>
          </p:cNvSpPr>
          <p:nvPr>
            <p:ph idx="1"/>
          </p:nvPr>
        </p:nvSpPr>
        <p:spPr>
          <a:xfrm>
            <a:off x="523059" y="1868328"/>
            <a:ext cx="8104402" cy="4502975"/>
          </a:xfrm>
        </p:spPr>
        <p:txBody>
          <a:bodyPr>
            <a:normAutofit lnSpcReduction="10000"/>
          </a:bodyPr>
          <a:lstStyle/>
          <a:p>
            <a:r>
              <a:rPr lang="en-US" dirty="0" smtClean="0"/>
              <a:t>Use a matrix to store observed counts: </a:t>
            </a:r>
          </a:p>
          <a:p>
            <a:pPr lvl="1"/>
            <a:r>
              <a:rPr lang="en-US" dirty="0" smtClean="0"/>
              <a:t>Enter observed counts in matrix [A] </a:t>
            </a:r>
          </a:p>
          <a:p>
            <a:pPr lvl="2"/>
            <a:r>
              <a:rPr lang="en-US" dirty="0" smtClean="0"/>
              <a:t>Press 2</a:t>
            </a:r>
            <a:r>
              <a:rPr lang="en-US" baseline="30000" dirty="0" smtClean="0"/>
              <a:t>nd</a:t>
            </a:r>
            <a:r>
              <a:rPr lang="en-US" dirty="0" smtClean="0"/>
              <a:t> X</a:t>
            </a:r>
            <a:r>
              <a:rPr lang="en-US" baseline="30000" dirty="0" smtClean="0"/>
              <a:t>-1</a:t>
            </a:r>
            <a:r>
              <a:rPr lang="en-US" dirty="0" smtClean="0"/>
              <a:t> (MATRIX), to EDIT, choose 1: [A].  </a:t>
            </a:r>
          </a:p>
          <a:p>
            <a:pPr lvl="2"/>
            <a:r>
              <a:rPr lang="en-US" dirty="0" smtClean="0"/>
              <a:t>Enter the observed counts from the two way table in the matrix in the same locations.</a:t>
            </a:r>
          </a:p>
          <a:p>
            <a:pPr lvl="1"/>
            <a:r>
              <a:rPr lang="en-US" dirty="0" smtClean="0"/>
              <a:t>Specify the chi-square test, the matrix where the observed counts are found, and the matrix where expected counts will be stored</a:t>
            </a:r>
          </a:p>
          <a:p>
            <a:pPr lvl="2"/>
            <a:r>
              <a:rPr lang="en-US" dirty="0" smtClean="0"/>
              <a:t>Press STAT, TESTS, choose C: χ</a:t>
            </a:r>
            <a:r>
              <a:rPr lang="en-US" baseline="30000" dirty="0" smtClean="0"/>
              <a:t>2</a:t>
            </a:r>
            <a:r>
              <a:rPr lang="en-US" dirty="0" smtClean="0"/>
              <a:t>-Test </a:t>
            </a:r>
          </a:p>
          <a:p>
            <a:pPr lvl="2"/>
            <a:r>
              <a:rPr lang="en-US" dirty="0" smtClean="0"/>
              <a:t>Choose calculate or draw. </a:t>
            </a:r>
          </a:p>
          <a:p>
            <a:pPr lvl="1"/>
            <a:r>
              <a:rPr lang="en-US" dirty="0" smtClean="0"/>
              <a:t>If you want to see the expected counts, simply display matrix [B]: </a:t>
            </a:r>
          </a:p>
          <a:p>
            <a:pPr lvl="2"/>
            <a:r>
              <a:rPr lang="en-US" dirty="0" smtClean="0"/>
              <a:t>2</a:t>
            </a:r>
            <a:r>
              <a:rPr lang="en-US" baseline="30000" dirty="0" smtClean="0"/>
              <a:t>nd</a:t>
            </a:r>
            <a:r>
              <a:rPr lang="en-US" dirty="0" smtClean="0"/>
              <a:t> MATRIX choose 2: [B]</a:t>
            </a:r>
            <a:endParaRPr lang="en-US" dirty="0"/>
          </a:p>
        </p:txBody>
      </p:sp>
    </p:spTree>
    <p:extLst>
      <p:ext uri="{BB962C8B-B14F-4D97-AF65-F5344CB8AC3E}">
        <p14:creationId xmlns:p14="http://schemas.microsoft.com/office/powerpoint/2010/main" val="6638744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 Square vs. Z test</a:t>
            </a:r>
            <a:endParaRPr lang="en-US" dirty="0"/>
          </a:p>
        </p:txBody>
      </p:sp>
      <p:sp>
        <p:nvSpPr>
          <p:cNvPr id="3" name="Content Placeholder 2"/>
          <p:cNvSpPr>
            <a:spLocks noGrp="1"/>
          </p:cNvSpPr>
          <p:nvPr>
            <p:ph idx="1"/>
          </p:nvPr>
        </p:nvSpPr>
        <p:spPr/>
        <p:txBody>
          <a:bodyPr/>
          <a:lstStyle/>
          <a:p>
            <a:r>
              <a:rPr lang="en-US" dirty="0" smtClean="0"/>
              <a:t>They are the same! The 2 prop Z test from section 13.2 and a chi square test (with 1 </a:t>
            </a:r>
            <a:r>
              <a:rPr lang="en-US" dirty="0" err="1" smtClean="0"/>
              <a:t>df</a:t>
            </a:r>
            <a:r>
              <a:rPr lang="en-US" dirty="0" smtClean="0"/>
              <a:t>) for a 2x2 table </a:t>
            </a:r>
          </a:p>
          <a:p>
            <a:pPr lvl="1"/>
            <a:r>
              <a:rPr lang="en-US" dirty="0" smtClean="0"/>
              <a:t>P </a:t>
            </a:r>
            <a:r>
              <a:rPr lang="en-US" dirty="0"/>
              <a:t>v</a:t>
            </a:r>
            <a:r>
              <a:rPr lang="en-US" dirty="0" smtClean="0"/>
              <a:t>alues will be the same </a:t>
            </a:r>
            <a:endParaRPr lang="en-US" dirty="0"/>
          </a:p>
        </p:txBody>
      </p:sp>
    </p:spTree>
    <p:extLst>
      <p:ext uri="{BB962C8B-B14F-4D97-AF65-F5344CB8AC3E}">
        <p14:creationId xmlns:p14="http://schemas.microsoft.com/office/powerpoint/2010/main" val="1181034008"/>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  Chi Square test of Association/Independence</a:t>
            </a:r>
            <a:endParaRPr lang="en-US" dirty="0"/>
          </a:p>
        </p:txBody>
      </p:sp>
      <p:sp>
        <p:nvSpPr>
          <p:cNvPr id="3" name="Content Placeholder 2"/>
          <p:cNvSpPr>
            <a:spLocks noGrp="1"/>
          </p:cNvSpPr>
          <p:nvPr>
            <p:ph idx="1"/>
          </p:nvPr>
        </p:nvSpPr>
        <p:spPr/>
        <p:txBody>
          <a:bodyPr/>
          <a:lstStyle/>
          <a:p>
            <a:r>
              <a:rPr lang="en-US" dirty="0" smtClean="0"/>
              <a:t>The null hypothesis of “no difference among treatments” takes the form of “no association between two categorical variables”</a:t>
            </a:r>
          </a:p>
          <a:p>
            <a:r>
              <a:rPr lang="en-US" dirty="0" smtClean="0"/>
              <a:t>Ex: Exclusive territory clause vs. success of franchise (like </a:t>
            </a:r>
            <a:r>
              <a:rPr lang="en-US" dirty="0" err="1" smtClean="0"/>
              <a:t>mcD</a:t>
            </a:r>
            <a:r>
              <a:rPr lang="en-US" dirty="0" smtClean="0"/>
              <a:t>).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779415833"/>
              </p:ext>
            </p:extLst>
          </p:nvPr>
        </p:nvGraphicFramePr>
        <p:xfrm>
          <a:off x="1524000" y="4707579"/>
          <a:ext cx="6096000" cy="185420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endParaRPr lang="en-US" dirty="0"/>
                    </a:p>
                  </a:txBody>
                  <a:tcPr/>
                </a:tc>
                <a:tc>
                  <a:txBody>
                    <a:bodyPr/>
                    <a:lstStyle/>
                    <a:p>
                      <a:r>
                        <a:rPr lang="en-US" dirty="0" smtClean="0"/>
                        <a:t>Exclusive </a:t>
                      </a:r>
                      <a:endParaRPr lang="en-US" dirty="0"/>
                    </a:p>
                  </a:txBody>
                  <a:tcPr>
                    <a:solidFill>
                      <a:srgbClr val="FF0000"/>
                    </a:solidFill>
                  </a:tcPr>
                </a:tc>
                <a:tc>
                  <a:txBody>
                    <a:bodyPr/>
                    <a:lstStyle/>
                    <a:p>
                      <a:r>
                        <a:rPr lang="en-US" dirty="0" smtClean="0"/>
                        <a:t>Territory</a:t>
                      </a:r>
                      <a:endParaRPr lang="en-US" dirty="0"/>
                    </a:p>
                  </a:txBody>
                  <a:tcPr>
                    <a:solidFill>
                      <a:srgbClr val="FF0000"/>
                    </a:solidFill>
                  </a:tcPr>
                </a:tc>
                <a:tc>
                  <a:txBody>
                    <a:bodyPr/>
                    <a:lstStyle/>
                    <a:p>
                      <a:endParaRPr lang="en-US"/>
                    </a:p>
                  </a:txBody>
                  <a:tcPr/>
                </a:tc>
              </a:tr>
              <a:tr h="370840">
                <a:tc>
                  <a:txBody>
                    <a:bodyPr/>
                    <a:lstStyle/>
                    <a:p>
                      <a:r>
                        <a:rPr lang="en-US" dirty="0" smtClean="0"/>
                        <a:t>Success</a:t>
                      </a:r>
                      <a:endParaRPr lang="en-US" dirty="0"/>
                    </a:p>
                  </a:txBody>
                  <a:tcPr/>
                </a:tc>
                <a:tc>
                  <a:txBody>
                    <a:bodyPr/>
                    <a:lstStyle/>
                    <a:p>
                      <a:r>
                        <a:rPr lang="en-US" dirty="0" smtClean="0"/>
                        <a:t>Yes</a:t>
                      </a:r>
                      <a:endParaRPr lang="en-US" dirty="0"/>
                    </a:p>
                  </a:txBody>
                  <a:tcPr/>
                </a:tc>
                <a:tc>
                  <a:txBody>
                    <a:bodyPr/>
                    <a:lstStyle/>
                    <a:p>
                      <a:r>
                        <a:rPr lang="en-US" dirty="0" smtClean="0"/>
                        <a:t>No</a:t>
                      </a:r>
                      <a:endParaRPr lang="en-US" dirty="0"/>
                    </a:p>
                  </a:txBody>
                  <a:tcPr/>
                </a:tc>
                <a:tc>
                  <a:txBody>
                    <a:bodyPr/>
                    <a:lstStyle/>
                    <a:p>
                      <a:r>
                        <a:rPr lang="en-US" dirty="0" smtClean="0"/>
                        <a:t>Total</a:t>
                      </a:r>
                      <a:endParaRPr lang="en-US" dirty="0"/>
                    </a:p>
                  </a:txBody>
                  <a:tcPr/>
                </a:tc>
              </a:tr>
              <a:tr h="370840">
                <a:tc>
                  <a:txBody>
                    <a:bodyPr/>
                    <a:lstStyle/>
                    <a:p>
                      <a:r>
                        <a:rPr lang="en-US" dirty="0" smtClean="0"/>
                        <a:t>Yes</a:t>
                      </a:r>
                      <a:endParaRPr lang="en-US" dirty="0"/>
                    </a:p>
                  </a:txBody>
                  <a:tcPr/>
                </a:tc>
                <a:tc>
                  <a:txBody>
                    <a:bodyPr/>
                    <a:lstStyle/>
                    <a:p>
                      <a:r>
                        <a:rPr lang="en-US" dirty="0" smtClean="0"/>
                        <a:t>108</a:t>
                      </a:r>
                      <a:endParaRPr lang="en-US" dirty="0"/>
                    </a:p>
                  </a:txBody>
                  <a:tcPr/>
                </a:tc>
                <a:tc>
                  <a:txBody>
                    <a:bodyPr/>
                    <a:lstStyle/>
                    <a:p>
                      <a:r>
                        <a:rPr lang="en-US" dirty="0" smtClean="0"/>
                        <a:t>15</a:t>
                      </a:r>
                      <a:endParaRPr lang="en-US" dirty="0"/>
                    </a:p>
                  </a:txBody>
                  <a:tcPr/>
                </a:tc>
                <a:tc>
                  <a:txBody>
                    <a:bodyPr/>
                    <a:lstStyle/>
                    <a:p>
                      <a:r>
                        <a:rPr lang="en-US" dirty="0" smtClean="0"/>
                        <a:t>123</a:t>
                      </a:r>
                      <a:endParaRPr lang="en-US" dirty="0"/>
                    </a:p>
                  </a:txBody>
                  <a:tcPr/>
                </a:tc>
              </a:tr>
              <a:tr h="370840">
                <a:tc>
                  <a:txBody>
                    <a:bodyPr/>
                    <a:lstStyle/>
                    <a:p>
                      <a:r>
                        <a:rPr lang="en-US" dirty="0" smtClean="0"/>
                        <a:t>No</a:t>
                      </a:r>
                      <a:endParaRPr lang="en-US" dirty="0"/>
                    </a:p>
                  </a:txBody>
                  <a:tcPr/>
                </a:tc>
                <a:tc>
                  <a:txBody>
                    <a:bodyPr/>
                    <a:lstStyle/>
                    <a:p>
                      <a:r>
                        <a:rPr lang="en-US" dirty="0" smtClean="0"/>
                        <a:t>34</a:t>
                      </a:r>
                      <a:endParaRPr lang="en-US" dirty="0"/>
                    </a:p>
                  </a:txBody>
                  <a:tcPr/>
                </a:tc>
                <a:tc>
                  <a:txBody>
                    <a:bodyPr/>
                    <a:lstStyle/>
                    <a:p>
                      <a:r>
                        <a:rPr lang="en-US" dirty="0" smtClean="0"/>
                        <a:t>13</a:t>
                      </a:r>
                      <a:endParaRPr lang="en-US" dirty="0"/>
                    </a:p>
                  </a:txBody>
                  <a:tcPr/>
                </a:tc>
                <a:tc>
                  <a:txBody>
                    <a:bodyPr/>
                    <a:lstStyle/>
                    <a:p>
                      <a:r>
                        <a:rPr lang="en-US" dirty="0" smtClean="0"/>
                        <a:t>47</a:t>
                      </a:r>
                      <a:endParaRPr lang="en-US" dirty="0"/>
                    </a:p>
                  </a:txBody>
                  <a:tcPr/>
                </a:tc>
              </a:tr>
              <a:tr h="370840">
                <a:tc>
                  <a:txBody>
                    <a:bodyPr/>
                    <a:lstStyle/>
                    <a:p>
                      <a:r>
                        <a:rPr lang="en-US" dirty="0" smtClean="0"/>
                        <a:t>Total</a:t>
                      </a:r>
                      <a:endParaRPr lang="en-US" dirty="0"/>
                    </a:p>
                  </a:txBody>
                  <a:tcPr/>
                </a:tc>
                <a:tc>
                  <a:txBody>
                    <a:bodyPr/>
                    <a:lstStyle/>
                    <a:p>
                      <a:r>
                        <a:rPr lang="en-US" dirty="0" smtClean="0"/>
                        <a:t>142</a:t>
                      </a:r>
                      <a:endParaRPr lang="en-US" dirty="0"/>
                    </a:p>
                  </a:txBody>
                  <a:tcPr/>
                </a:tc>
                <a:tc>
                  <a:txBody>
                    <a:bodyPr/>
                    <a:lstStyle/>
                    <a:p>
                      <a:r>
                        <a:rPr lang="en-US" dirty="0" smtClean="0"/>
                        <a:t>28</a:t>
                      </a:r>
                      <a:endParaRPr lang="en-US" dirty="0"/>
                    </a:p>
                  </a:txBody>
                  <a:tcPr/>
                </a:tc>
                <a:tc>
                  <a:txBody>
                    <a:bodyPr/>
                    <a:lstStyle/>
                    <a:p>
                      <a:r>
                        <a:rPr lang="en-US" dirty="0" smtClean="0"/>
                        <a:t>170</a:t>
                      </a:r>
                      <a:endParaRPr lang="en-US" dirty="0"/>
                    </a:p>
                  </a:txBody>
                  <a:tcPr/>
                </a:tc>
              </a:tr>
            </a:tbl>
          </a:graphicData>
        </a:graphic>
      </p:graphicFrame>
    </p:spTree>
    <p:extLst>
      <p:ext uri="{BB962C8B-B14F-4D97-AF65-F5344CB8AC3E}">
        <p14:creationId xmlns:p14="http://schemas.microsoft.com/office/powerpoint/2010/main" val="3562659938"/>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0433" y="624638"/>
            <a:ext cx="8118747" cy="6066792"/>
          </a:xfrm>
        </p:spPr>
        <p:txBody>
          <a:bodyPr>
            <a:normAutofit lnSpcReduction="10000"/>
          </a:bodyPr>
          <a:lstStyle/>
          <a:p>
            <a:r>
              <a:rPr lang="en-US" dirty="0" smtClean="0"/>
              <a:t>1: Hypothesis</a:t>
            </a:r>
          </a:p>
          <a:p>
            <a:pPr lvl="1"/>
            <a:r>
              <a:rPr lang="en-US" dirty="0" smtClean="0"/>
              <a:t>H</a:t>
            </a:r>
            <a:r>
              <a:rPr lang="en-US" baseline="-25000" dirty="0" smtClean="0"/>
              <a:t>0</a:t>
            </a:r>
            <a:r>
              <a:rPr lang="en-US" dirty="0" smtClean="0"/>
              <a:t>: There is no association between success and exclusive territory</a:t>
            </a:r>
          </a:p>
          <a:p>
            <a:pPr lvl="1"/>
            <a:r>
              <a:rPr lang="en-US" dirty="0" smtClean="0"/>
              <a:t>H</a:t>
            </a:r>
            <a:r>
              <a:rPr lang="en-US" baseline="-25000" dirty="0" smtClean="0"/>
              <a:t>A</a:t>
            </a:r>
            <a:r>
              <a:rPr lang="en-US" dirty="0" smtClean="0"/>
              <a:t>: There is an association between success and exclusive territory</a:t>
            </a:r>
          </a:p>
          <a:p>
            <a:r>
              <a:rPr lang="en-US" dirty="0" smtClean="0"/>
              <a:t>2: Conditions</a:t>
            </a:r>
          </a:p>
          <a:p>
            <a:pPr lvl="1"/>
            <a:r>
              <a:rPr lang="en-US" dirty="0" smtClean="0"/>
              <a:t>To use the chi-square test of association/independence, we must check that all expected cell counts are at least 1 and that no more than 20% are less than 5 (we’re good)</a:t>
            </a:r>
          </a:p>
          <a:p>
            <a:r>
              <a:rPr lang="en-US" dirty="0" smtClean="0"/>
              <a:t>3: Calculations</a:t>
            </a:r>
          </a:p>
          <a:p>
            <a:pPr lvl="1"/>
            <a:r>
              <a:rPr lang="en-US" dirty="0" smtClean="0"/>
              <a:t>The test statistic</a:t>
            </a:r>
            <a:r>
              <a:rPr lang="en-US" dirty="0"/>
              <a:t>X</a:t>
            </a:r>
            <a:r>
              <a:rPr lang="en-US" baseline="30000" dirty="0"/>
              <a:t>2</a:t>
            </a:r>
            <a:r>
              <a:rPr lang="en-US" dirty="0" smtClean="0"/>
              <a:t> is 4.9112, </a:t>
            </a:r>
            <a:r>
              <a:rPr lang="en-US" dirty="0" err="1" smtClean="0"/>
              <a:t>df</a:t>
            </a:r>
            <a:r>
              <a:rPr lang="en-US" dirty="0" smtClean="0"/>
              <a:t> = 1, P- value = .013</a:t>
            </a:r>
          </a:p>
          <a:p>
            <a:r>
              <a:rPr lang="en-US" dirty="0" smtClean="0"/>
              <a:t>4: Interpretation</a:t>
            </a:r>
          </a:p>
          <a:p>
            <a:pPr lvl="1"/>
            <a:r>
              <a:rPr lang="en-US" dirty="0" smtClean="0"/>
              <a:t>There is sufficient evidence of an association between success and exclusive territory in the population of franchise.  </a:t>
            </a:r>
          </a:p>
          <a:p>
            <a:pPr lvl="2"/>
            <a:r>
              <a:rPr lang="en-US" dirty="0" smtClean="0"/>
              <a:t>*Association does not imply causation!</a:t>
            </a:r>
            <a:endParaRPr lang="en-US" dirty="0"/>
          </a:p>
        </p:txBody>
      </p:sp>
    </p:spTree>
    <p:extLst>
      <p:ext uri="{BB962C8B-B14F-4D97-AF65-F5344CB8AC3E}">
        <p14:creationId xmlns:p14="http://schemas.microsoft.com/office/powerpoint/2010/main" val="2914105671"/>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I tell which Chi Square test to do?</a:t>
            </a:r>
            <a:endParaRPr lang="en-US" dirty="0"/>
          </a:p>
        </p:txBody>
      </p:sp>
      <p:sp>
        <p:nvSpPr>
          <p:cNvPr id="3" name="Content Placeholder 2"/>
          <p:cNvSpPr>
            <a:spLocks noGrp="1"/>
          </p:cNvSpPr>
          <p:nvPr>
            <p:ph idx="1"/>
          </p:nvPr>
        </p:nvSpPr>
        <p:spPr>
          <a:xfrm>
            <a:off x="620182" y="2323652"/>
            <a:ext cx="7846018" cy="4287440"/>
          </a:xfrm>
        </p:spPr>
        <p:txBody>
          <a:bodyPr>
            <a:normAutofit fontScale="85000" lnSpcReduction="20000"/>
          </a:bodyPr>
          <a:lstStyle/>
          <a:p>
            <a:r>
              <a:rPr lang="en-US" dirty="0" smtClean="0"/>
              <a:t>Examine the design of the study</a:t>
            </a:r>
          </a:p>
          <a:p>
            <a:pPr lvl="1"/>
            <a:r>
              <a:rPr lang="en-US" dirty="0" smtClean="0"/>
              <a:t>For Association/Independence: There is a single sample from a single population</a:t>
            </a:r>
          </a:p>
          <a:p>
            <a:pPr lvl="1"/>
            <a:r>
              <a:rPr lang="en-US" dirty="0" smtClean="0"/>
              <a:t>For homogeneity of populations- there is a sample from each of two or more populations. Each individual is classified based on a single categorical variable.</a:t>
            </a:r>
          </a:p>
          <a:p>
            <a:r>
              <a:rPr lang="en-US" dirty="0" smtClean="0"/>
              <a:t>The statement of the hypothesis differs on the sampling design. </a:t>
            </a:r>
            <a:r>
              <a:rPr lang="en-US" dirty="0"/>
              <a:t>It is all in the </a:t>
            </a:r>
            <a:r>
              <a:rPr lang="en-US" dirty="0" smtClean="0"/>
              <a:t>way you </a:t>
            </a:r>
            <a:r>
              <a:rPr lang="en-US" dirty="0"/>
              <a:t>collect the data.  </a:t>
            </a:r>
            <a:endParaRPr lang="en-US" dirty="0" smtClean="0"/>
          </a:p>
          <a:p>
            <a:pPr lvl="1"/>
            <a:r>
              <a:rPr lang="en-US" dirty="0" smtClean="0"/>
              <a:t>If </a:t>
            </a:r>
            <a:r>
              <a:rPr lang="en-US" dirty="0"/>
              <a:t>I</a:t>
            </a:r>
            <a:r>
              <a:rPr lang="en-US" dirty="0" smtClean="0"/>
              <a:t> </a:t>
            </a:r>
            <a:r>
              <a:rPr lang="en-US" dirty="0"/>
              <a:t>survey 1000 females selected at random and 1000 males selected at random to determine political affiliation, then this is a test of homogeneity. </a:t>
            </a:r>
            <a:endParaRPr lang="en-US" dirty="0" smtClean="0"/>
          </a:p>
          <a:p>
            <a:pPr lvl="1"/>
            <a:r>
              <a:rPr lang="en-US" dirty="0" smtClean="0"/>
              <a:t> </a:t>
            </a:r>
            <a:r>
              <a:rPr lang="en-US" dirty="0"/>
              <a:t>If I call 2000 people at random, then ask their gender and political affiliation, then this is a test for independence. </a:t>
            </a:r>
            <a:endParaRPr lang="en-US" dirty="0" smtClean="0"/>
          </a:p>
          <a:p>
            <a:r>
              <a:rPr lang="en-US" dirty="0" smtClean="0"/>
              <a:t> </a:t>
            </a:r>
            <a:r>
              <a:rPr lang="en-US" dirty="0"/>
              <a:t>Asking one question--homogeneity, asking two questions--independence.</a:t>
            </a:r>
          </a:p>
        </p:txBody>
      </p:sp>
    </p:spTree>
    <p:extLst>
      <p:ext uri="{BB962C8B-B14F-4D97-AF65-F5344CB8AC3E}">
        <p14:creationId xmlns:p14="http://schemas.microsoft.com/office/powerpoint/2010/main" val="2987801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Driving and cell phones</a:t>
            </a:r>
            <a:endParaRPr lang="en-US" dirty="0"/>
          </a:p>
        </p:txBody>
      </p:sp>
      <p:sp>
        <p:nvSpPr>
          <p:cNvPr id="3" name="Content Placeholder 2"/>
          <p:cNvSpPr>
            <a:spLocks noGrp="1"/>
          </p:cNvSpPr>
          <p:nvPr>
            <p:ph idx="1"/>
          </p:nvPr>
        </p:nvSpPr>
        <p:spPr>
          <a:xfrm>
            <a:off x="1043492" y="2323652"/>
            <a:ext cx="6777317" cy="4085882"/>
          </a:xfrm>
        </p:spPr>
        <p:txBody>
          <a:bodyPr/>
          <a:lstStyle/>
          <a:p>
            <a:r>
              <a:rPr lang="en-US" dirty="0" smtClean="0"/>
              <a:t>A study of 699 drivers who were using cell phones when involved in a collision examined this question.  These drivers made 26,798 calls during a 14 month study period.  Data classified by day of the week:</a:t>
            </a:r>
          </a:p>
          <a:p>
            <a:endParaRPr lang="en-US" dirty="0"/>
          </a:p>
          <a:p>
            <a:endParaRPr lang="en-US" dirty="0" smtClean="0"/>
          </a:p>
          <a:p>
            <a:r>
              <a:rPr lang="en-US" dirty="0" smtClean="0"/>
              <a:t>Are accidents equally likely to occur on any day of the week?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174071987"/>
              </p:ext>
            </p:extLst>
          </p:nvPr>
        </p:nvGraphicFramePr>
        <p:xfrm>
          <a:off x="1356968" y="4659218"/>
          <a:ext cx="6463841" cy="741680"/>
        </p:xfrm>
        <a:graphic>
          <a:graphicData uri="http://schemas.openxmlformats.org/drawingml/2006/table">
            <a:tbl>
              <a:tblPr firstRow="1" bandRow="1">
                <a:tableStyleId>{5C22544A-7EE6-4342-B048-85BDC9FD1C3A}</a:tableStyleId>
              </a:tblPr>
              <a:tblGrid>
                <a:gridCol w="1315720"/>
                <a:gridCol w="576121"/>
                <a:gridCol w="762000"/>
                <a:gridCol w="762000"/>
                <a:gridCol w="762000"/>
                <a:gridCol w="762000"/>
                <a:gridCol w="762000"/>
                <a:gridCol w="762000"/>
              </a:tblGrid>
              <a:tr h="370840">
                <a:tc>
                  <a:txBody>
                    <a:bodyPr/>
                    <a:lstStyle/>
                    <a:p>
                      <a:r>
                        <a:rPr lang="en-US" dirty="0" smtClean="0"/>
                        <a:t>Total</a:t>
                      </a:r>
                      <a:endParaRPr lang="en-US" dirty="0"/>
                    </a:p>
                  </a:txBody>
                  <a:tcPr/>
                </a:tc>
                <a:tc>
                  <a:txBody>
                    <a:bodyPr/>
                    <a:lstStyle/>
                    <a:p>
                      <a:r>
                        <a:rPr lang="en-US" dirty="0" smtClean="0"/>
                        <a:t>Sun</a:t>
                      </a:r>
                      <a:endParaRPr lang="en-US" dirty="0"/>
                    </a:p>
                  </a:txBody>
                  <a:tcPr/>
                </a:tc>
                <a:tc>
                  <a:txBody>
                    <a:bodyPr/>
                    <a:lstStyle/>
                    <a:p>
                      <a:r>
                        <a:rPr lang="en-US" dirty="0" smtClean="0"/>
                        <a:t>Mon</a:t>
                      </a:r>
                      <a:endParaRPr lang="en-US" dirty="0"/>
                    </a:p>
                  </a:txBody>
                  <a:tcPr/>
                </a:tc>
                <a:tc>
                  <a:txBody>
                    <a:bodyPr/>
                    <a:lstStyle/>
                    <a:p>
                      <a:r>
                        <a:rPr lang="en-US" dirty="0" smtClean="0"/>
                        <a:t>Tues</a:t>
                      </a:r>
                      <a:endParaRPr lang="en-US" dirty="0"/>
                    </a:p>
                  </a:txBody>
                  <a:tcPr/>
                </a:tc>
                <a:tc>
                  <a:txBody>
                    <a:bodyPr/>
                    <a:lstStyle/>
                    <a:p>
                      <a:r>
                        <a:rPr lang="en-US" dirty="0" smtClean="0"/>
                        <a:t>Wed</a:t>
                      </a:r>
                      <a:endParaRPr lang="en-US" dirty="0"/>
                    </a:p>
                  </a:txBody>
                  <a:tcPr/>
                </a:tc>
                <a:tc>
                  <a:txBody>
                    <a:bodyPr/>
                    <a:lstStyle/>
                    <a:p>
                      <a:r>
                        <a:rPr lang="en-US" dirty="0" smtClean="0"/>
                        <a:t>Thurs</a:t>
                      </a:r>
                      <a:endParaRPr lang="en-US" dirty="0"/>
                    </a:p>
                  </a:txBody>
                  <a:tcPr/>
                </a:tc>
                <a:tc>
                  <a:txBody>
                    <a:bodyPr/>
                    <a:lstStyle/>
                    <a:p>
                      <a:r>
                        <a:rPr lang="en-US" dirty="0" smtClean="0"/>
                        <a:t>Fri</a:t>
                      </a:r>
                      <a:endParaRPr lang="en-US" dirty="0"/>
                    </a:p>
                  </a:txBody>
                  <a:tcPr/>
                </a:tc>
                <a:tc>
                  <a:txBody>
                    <a:bodyPr/>
                    <a:lstStyle/>
                    <a:p>
                      <a:r>
                        <a:rPr lang="en-US" dirty="0" smtClean="0"/>
                        <a:t>Sat</a:t>
                      </a:r>
                      <a:endParaRPr lang="en-US" dirty="0"/>
                    </a:p>
                  </a:txBody>
                  <a:tcPr/>
                </a:tc>
              </a:tr>
              <a:tr h="370840">
                <a:tc>
                  <a:txBody>
                    <a:bodyPr/>
                    <a:lstStyle/>
                    <a:p>
                      <a:r>
                        <a:rPr lang="en-US" dirty="0" smtClean="0"/>
                        <a:t>699</a:t>
                      </a:r>
                      <a:endParaRPr lang="en-US" dirty="0"/>
                    </a:p>
                  </a:txBody>
                  <a:tcPr/>
                </a:tc>
                <a:tc>
                  <a:txBody>
                    <a:bodyPr/>
                    <a:lstStyle/>
                    <a:p>
                      <a:r>
                        <a:rPr lang="en-US" dirty="0" smtClean="0"/>
                        <a:t>20</a:t>
                      </a:r>
                      <a:endParaRPr lang="en-US" dirty="0"/>
                    </a:p>
                  </a:txBody>
                  <a:tcPr/>
                </a:tc>
                <a:tc>
                  <a:txBody>
                    <a:bodyPr/>
                    <a:lstStyle/>
                    <a:p>
                      <a:r>
                        <a:rPr lang="en-US" dirty="0" smtClean="0"/>
                        <a:t>133</a:t>
                      </a:r>
                      <a:endParaRPr lang="en-US" dirty="0"/>
                    </a:p>
                  </a:txBody>
                  <a:tcPr/>
                </a:tc>
                <a:tc>
                  <a:txBody>
                    <a:bodyPr/>
                    <a:lstStyle/>
                    <a:p>
                      <a:r>
                        <a:rPr lang="en-US" dirty="0" smtClean="0"/>
                        <a:t>126</a:t>
                      </a:r>
                      <a:endParaRPr lang="en-US" dirty="0"/>
                    </a:p>
                  </a:txBody>
                  <a:tcPr/>
                </a:tc>
                <a:tc>
                  <a:txBody>
                    <a:bodyPr/>
                    <a:lstStyle/>
                    <a:p>
                      <a:r>
                        <a:rPr lang="en-US" dirty="0" smtClean="0"/>
                        <a:t>159</a:t>
                      </a:r>
                      <a:endParaRPr lang="en-US" dirty="0"/>
                    </a:p>
                  </a:txBody>
                  <a:tcPr/>
                </a:tc>
                <a:tc>
                  <a:txBody>
                    <a:bodyPr/>
                    <a:lstStyle/>
                    <a:p>
                      <a:r>
                        <a:rPr lang="en-US" dirty="0" smtClean="0"/>
                        <a:t>136</a:t>
                      </a:r>
                      <a:endParaRPr lang="en-US" dirty="0"/>
                    </a:p>
                  </a:txBody>
                  <a:tcPr/>
                </a:tc>
                <a:tc>
                  <a:txBody>
                    <a:bodyPr/>
                    <a:lstStyle/>
                    <a:p>
                      <a:r>
                        <a:rPr lang="en-US" dirty="0" smtClean="0"/>
                        <a:t>113</a:t>
                      </a:r>
                      <a:endParaRPr lang="en-US" dirty="0"/>
                    </a:p>
                  </a:txBody>
                  <a:tcPr/>
                </a:tc>
                <a:tc>
                  <a:txBody>
                    <a:bodyPr/>
                    <a:lstStyle/>
                    <a:p>
                      <a:r>
                        <a:rPr lang="en-US" dirty="0" smtClean="0"/>
                        <a:t>12</a:t>
                      </a:r>
                      <a:endParaRPr lang="en-US" dirty="0"/>
                    </a:p>
                  </a:txBody>
                  <a:tcPr/>
                </a:tc>
              </a:tr>
            </a:tbl>
          </a:graphicData>
        </a:graphic>
      </p:graphicFrame>
    </p:spTree>
    <p:extLst>
      <p:ext uri="{BB962C8B-B14F-4D97-AF65-F5344CB8AC3E}">
        <p14:creationId xmlns:p14="http://schemas.microsoft.com/office/powerpoint/2010/main" val="31228325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4413" y="886854"/>
            <a:ext cx="8103363" cy="5502524"/>
          </a:xfrm>
        </p:spPr>
        <p:txBody>
          <a:bodyPr>
            <a:normAutofit fontScale="92500" lnSpcReduction="10000"/>
          </a:bodyPr>
          <a:lstStyle/>
          <a:p>
            <a:r>
              <a:rPr lang="en-US" dirty="0"/>
              <a:t>H</a:t>
            </a:r>
            <a:r>
              <a:rPr lang="en-US" baseline="-25000" dirty="0"/>
              <a:t>0</a:t>
            </a:r>
            <a:r>
              <a:rPr lang="en-US" dirty="0"/>
              <a:t>: </a:t>
            </a:r>
            <a:r>
              <a:rPr lang="en-US" dirty="0" smtClean="0"/>
              <a:t>Motor vehicle accidents involving cell phone use are equally likely to occur on each of the seven days of the week </a:t>
            </a:r>
          </a:p>
          <a:p>
            <a:r>
              <a:rPr lang="en-US" dirty="0" smtClean="0"/>
              <a:t>H</a:t>
            </a:r>
            <a:r>
              <a:rPr lang="en-US" baseline="-25000" dirty="0" smtClean="0"/>
              <a:t>a</a:t>
            </a:r>
            <a:r>
              <a:rPr lang="en-US" dirty="0" smtClean="0"/>
              <a:t>: The probabilities of a motor vehicle accident involving cell phone use vary from day to day (that is, they are not all the same)</a:t>
            </a:r>
          </a:p>
          <a:p>
            <a:r>
              <a:rPr lang="en-US" dirty="0" smtClean="0"/>
              <a:t>(The more the observed counts differ from the expected counts, the more evidence we have to reject the null and conclude that the probabilities of an accident involving cell phone use are not the same for each day of the week)</a:t>
            </a:r>
          </a:p>
          <a:p>
            <a:r>
              <a:rPr lang="en-US" dirty="0" smtClean="0"/>
              <a:t>The </a:t>
            </a:r>
            <a:r>
              <a:rPr lang="en-US" i="1" dirty="0" smtClean="0"/>
              <a:t>expected count  </a:t>
            </a:r>
            <a:r>
              <a:rPr lang="en-US" dirty="0" smtClean="0"/>
              <a:t>for any categorical variable is obtained by multiplying the expected proportion for each category by the sample size.  </a:t>
            </a:r>
            <a:endParaRPr lang="en-US" dirty="0"/>
          </a:p>
          <a:p>
            <a:r>
              <a:rPr lang="en-US" dirty="0" smtClean="0"/>
              <a:t>We EXPECT the same proportion each day of the week, or 1/7 of the total week accidents to occur on any given day</a:t>
            </a:r>
            <a:endParaRPr lang="en-US" dirty="0"/>
          </a:p>
        </p:txBody>
      </p:sp>
    </p:spTree>
    <p:extLst>
      <p:ext uri="{BB962C8B-B14F-4D97-AF65-F5344CB8AC3E}">
        <p14:creationId xmlns:p14="http://schemas.microsoft.com/office/powerpoint/2010/main" val="31177745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696589425"/>
              </p:ext>
            </p:extLst>
          </p:nvPr>
        </p:nvGraphicFramePr>
        <p:xfrm>
          <a:off x="2151657" y="792262"/>
          <a:ext cx="3976260" cy="3510279"/>
        </p:xfrm>
        <a:graphic>
          <a:graphicData uri="http://schemas.openxmlformats.org/drawingml/2006/table">
            <a:tbl>
              <a:tblPr firstRow="1" bandRow="1">
                <a:tableStyleId>{5C22544A-7EE6-4342-B048-85BDC9FD1C3A}</a:tableStyleId>
              </a:tblPr>
              <a:tblGrid>
                <a:gridCol w="801412"/>
                <a:gridCol w="1753614"/>
                <a:gridCol w="1421234"/>
              </a:tblGrid>
              <a:tr h="779888">
                <a:tc>
                  <a:txBody>
                    <a:bodyPr/>
                    <a:lstStyle/>
                    <a:p>
                      <a:r>
                        <a:rPr lang="en-US" dirty="0" smtClean="0"/>
                        <a:t>Day</a:t>
                      </a:r>
                      <a:endParaRPr lang="en-US" dirty="0"/>
                    </a:p>
                  </a:txBody>
                  <a:tcPr/>
                </a:tc>
                <a:tc>
                  <a:txBody>
                    <a:bodyPr/>
                    <a:lstStyle/>
                    <a:p>
                      <a:r>
                        <a:rPr lang="en-US" dirty="0" smtClean="0"/>
                        <a:t>Observed Count O</a:t>
                      </a:r>
                      <a:endParaRPr lang="en-US" dirty="0"/>
                    </a:p>
                  </a:txBody>
                  <a:tcPr/>
                </a:tc>
                <a:tc>
                  <a:txBody>
                    <a:bodyPr/>
                    <a:lstStyle/>
                    <a:p>
                      <a:r>
                        <a:rPr lang="en-US" dirty="0" smtClean="0"/>
                        <a:t>Expected Count E (1/7)*(699)</a:t>
                      </a:r>
                      <a:endParaRPr lang="en-US" dirty="0"/>
                    </a:p>
                  </a:txBody>
                  <a:tcPr/>
                </a:tc>
              </a:tr>
              <a:tr h="370840">
                <a:tc>
                  <a:txBody>
                    <a:bodyPr/>
                    <a:lstStyle/>
                    <a:p>
                      <a:r>
                        <a:rPr lang="en-US" dirty="0" smtClean="0"/>
                        <a:t>Sun</a:t>
                      </a:r>
                      <a:endParaRPr lang="en-US" dirty="0"/>
                    </a:p>
                  </a:txBody>
                  <a:tcPr/>
                </a:tc>
                <a:tc>
                  <a:txBody>
                    <a:bodyPr/>
                    <a:lstStyle/>
                    <a:p>
                      <a:r>
                        <a:rPr lang="en-US" dirty="0" smtClean="0"/>
                        <a:t>20</a:t>
                      </a:r>
                      <a:endParaRPr lang="en-US" dirty="0"/>
                    </a:p>
                  </a:txBody>
                  <a:tcPr/>
                </a:tc>
                <a:tc>
                  <a:txBody>
                    <a:bodyPr/>
                    <a:lstStyle/>
                    <a:p>
                      <a:r>
                        <a:rPr lang="en-US" dirty="0" smtClean="0"/>
                        <a:t>99.857</a:t>
                      </a:r>
                      <a:endParaRPr lang="en-US" dirty="0"/>
                    </a:p>
                  </a:txBody>
                  <a:tcPr/>
                </a:tc>
              </a:tr>
              <a:tr h="370840">
                <a:tc>
                  <a:txBody>
                    <a:bodyPr/>
                    <a:lstStyle/>
                    <a:p>
                      <a:r>
                        <a:rPr lang="en-US" dirty="0" smtClean="0"/>
                        <a:t>Mon</a:t>
                      </a:r>
                      <a:endParaRPr lang="en-US" dirty="0"/>
                    </a:p>
                  </a:txBody>
                  <a:tcPr/>
                </a:tc>
                <a:tc>
                  <a:txBody>
                    <a:bodyPr/>
                    <a:lstStyle/>
                    <a:p>
                      <a:r>
                        <a:rPr lang="en-US" dirty="0" smtClean="0"/>
                        <a:t>133</a:t>
                      </a:r>
                      <a:endParaRPr lang="en-US" dirty="0"/>
                    </a:p>
                  </a:txBody>
                  <a:tcPr/>
                </a:tc>
                <a:tc>
                  <a:txBody>
                    <a:bodyPr/>
                    <a:lstStyle/>
                    <a:p>
                      <a:r>
                        <a:rPr lang="en-US" dirty="0" smtClean="0"/>
                        <a:t>99.857</a:t>
                      </a:r>
                      <a:endParaRPr lang="en-US" dirty="0"/>
                    </a:p>
                  </a:txBody>
                  <a:tcPr/>
                </a:tc>
              </a:tr>
              <a:tr h="370840">
                <a:tc>
                  <a:txBody>
                    <a:bodyPr/>
                    <a:lstStyle/>
                    <a:p>
                      <a:r>
                        <a:rPr lang="en-US" dirty="0" smtClean="0"/>
                        <a:t>Tues</a:t>
                      </a:r>
                      <a:endParaRPr lang="en-US" dirty="0"/>
                    </a:p>
                  </a:txBody>
                  <a:tcPr/>
                </a:tc>
                <a:tc>
                  <a:txBody>
                    <a:bodyPr/>
                    <a:lstStyle/>
                    <a:p>
                      <a:r>
                        <a:rPr lang="en-US" dirty="0" smtClean="0"/>
                        <a:t>126</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99.857</a:t>
                      </a:r>
                    </a:p>
                  </a:txBody>
                  <a:tcPr/>
                </a:tc>
              </a:tr>
              <a:tr h="370840">
                <a:tc>
                  <a:txBody>
                    <a:bodyPr/>
                    <a:lstStyle/>
                    <a:p>
                      <a:r>
                        <a:rPr lang="en-US" dirty="0" smtClean="0"/>
                        <a:t>Wed</a:t>
                      </a:r>
                      <a:endParaRPr lang="en-US" dirty="0"/>
                    </a:p>
                  </a:txBody>
                  <a:tcPr/>
                </a:tc>
                <a:tc>
                  <a:txBody>
                    <a:bodyPr/>
                    <a:lstStyle/>
                    <a:p>
                      <a:r>
                        <a:rPr lang="en-US" dirty="0" smtClean="0"/>
                        <a:t>159</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99.857</a:t>
                      </a:r>
                    </a:p>
                  </a:txBody>
                  <a:tcPr/>
                </a:tc>
              </a:tr>
              <a:tr h="370840">
                <a:tc>
                  <a:txBody>
                    <a:bodyPr/>
                    <a:lstStyle/>
                    <a:p>
                      <a:r>
                        <a:rPr lang="en-US" dirty="0" smtClean="0"/>
                        <a:t>Thurs</a:t>
                      </a:r>
                      <a:endParaRPr lang="en-US" dirty="0"/>
                    </a:p>
                  </a:txBody>
                  <a:tcPr/>
                </a:tc>
                <a:tc>
                  <a:txBody>
                    <a:bodyPr/>
                    <a:lstStyle/>
                    <a:p>
                      <a:r>
                        <a:rPr lang="en-US" dirty="0" smtClean="0"/>
                        <a:t>136</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99.857</a:t>
                      </a:r>
                    </a:p>
                  </a:txBody>
                  <a:tcPr/>
                </a:tc>
              </a:tr>
              <a:tr h="370840">
                <a:tc>
                  <a:txBody>
                    <a:bodyPr/>
                    <a:lstStyle/>
                    <a:p>
                      <a:r>
                        <a:rPr lang="en-US" dirty="0" smtClean="0"/>
                        <a:t>Fri</a:t>
                      </a:r>
                      <a:endParaRPr lang="en-US" dirty="0"/>
                    </a:p>
                  </a:txBody>
                  <a:tcPr/>
                </a:tc>
                <a:tc>
                  <a:txBody>
                    <a:bodyPr/>
                    <a:lstStyle/>
                    <a:p>
                      <a:r>
                        <a:rPr lang="en-US" dirty="0" smtClean="0"/>
                        <a:t>113</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99.857</a:t>
                      </a:r>
                    </a:p>
                  </a:txBody>
                  <a:tcPr/>
                </a:tc>
              </a:tr>
              <a:tr h="370840">
                <a:tc>
                  <a:txBody>
                    <a:bodyPr/>
                    <a:lstStyle/>
                    <a:p>
                      <a:r>
                        <a:rPr lang="en-US" dirty="0" smtClean="0"/>
                        <a:t>Sat </a:t>
                      </a:r>
                      <a:endParaRPr lang="en-US" dirty="0"/>
                    </a:p>
                  </a:txBody>
                  <a:tcPr/>
                </a:tc>
                <a:tc>
                  <a:txBody>
                    <a:bodyPr/>
                    <a:lstStyle/>
                    <a:p>
                      <a:r>
                        <a:rPr lang="en-US" dirty="0" smtClean="0"/>
                        <a:t>12</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99.857</a:t>
                      </a:r>
                    </a:p>
                  </a:txBody>
                  <a:tcPr/>
                </a:tc>
              </a:tr>
            </a:tbl>
          </a:graphicData>
        </a:graphic>
      </p:graphicFrame>
      <p:pic>
        <p:nvPicPr>
          <p:cNvPr id="6" name="Picture 5"/>
          <p:cNvPicPr>
            <a:picLocks noChangeAspect="1"/>
          </p:cNvPicPr>
          <p:nvPr/>
        </p:nvPicPr>
        <p:blipFill>
          <a:blip r:embed="rId2"/>
          <a:stretch>
            <a:fillRect/>
          </a:stretch>
        </p:blipFill>
        <p:spPr>
          <a:xfrm>
            <a:off x="2151657" y="4810398"/>
            <a:ext cx="4076700" cy="1066800"/>
          </a:xfrm>
          <a:prstGeom prst="rect">
            <a:avLst/>
          </a:prstGeom>
        </p:spPr>
      </p:pic>
    </p:spTree>
    <p:extLst>
      <p:ext uri="{BB962C8B-B14F-4D97-AF65-F5344CB8AC3E}">
        <p14:creationId xmlns:p14="http://schemas.microsoft.com/office/powerpoint/2010/main" val="97994774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572821220"/>
              </p:ext>
            </p:extLst>
          </p:nvPr>
        </p:nvGraphicFramePr>
        <p:xfrm>
          <a:off x="5663138" y="792262"/>
          <a:ext cx="1498003" cy="4218227"/>
        </p:xfrm>
        <a:graphic>
          <a:graphicData uri="http://schemas.openxmlformats.org/drawingml/2006/table">
            <a:tbl>
              <a:tblPr firstRow="1" bandRow="1">
                <a:tableStyleId>{5C22544A-7EE6-4342-B048-85BDC9FD1C3A}</a:tableStyleId>
              </a:tblPr>
              <a:tblGrid>
                <a:gridCol w="1498003"/>
              </a:tblGrid>
              <a:tr h="880667">
                <a:tc>
                  <a:txBody>
                    <a:bodyPr/>
                    <a:lstStyle/>
                    <a:p>
                      <a:r>
                        <a:rPr lang="en-US" dirty="0" smtClean="0"/>
                        <a:t>(O-E)</a:t>
                      </a:r>
                      <a:r>
                        <a:rPr lang="en-US" baseline="30000" dirty="0" smtClean="0"/>
                        <a:t>2</a:t>
                      </a:r>
                      <a:r>
                        <a:rPr lang="en-US" baseline="0" dirty="0" smtClean="0"/>
                        <a:t>/E</a:t>
                      </a:r>
                      <a:endParaRPr lang="en-US" dirty="0"/>
                    </a:p>
                  </a:txBody>
                  <a:tcPr/>
                </a:tc>
              </a:tr>
              <a:tr h="370840">
                <a:tc>
                  <a:txBody>
                    <a:bodyPr/>
                    <a:lstStyle/>
                    <a:p>
                      <a:r>
                        <a:rPr lang="en-US" dirty="0" smtClean="0"/>
                        <a:t>63.86</a:t>
                      </a:r>
                      <a:endParaRPr lang="en-US" dirty="0"/>
                    </a:p>
                  </a:txBody>
                  <a:tcPr/>
                </a:tc>
              </a:tr>
              <a:tr h="370840">
                <a:tc>
                  <a:txBody>
                    <a:bodyPr/>
                    <a:lstStyle/>
                    <a:p>
                      <a:r>
                        <a:rPr lang="en-US" dirty="0" smtClean="0"/>
                        <a:t>11</a:t>
                      </a:r>
                      <a:endParaRPr lang="en-US" dirty="0"/>
                    </a:p>
                  </a:txBody>
                  <a:tcPr/>
                </a:tc>
              </a:tr>
              <a:tr h="370840">
                <a:tc>
                  <a:txBody>
                    <a:bodyPr/>
                    <a:lstStyle/>
                    <a:p>
                      <a:r>
                        <a:rPr lang="en-US" dirty="0" smtClean="0"/>
                        <a:t>6.84</a:t>
                      </a:r>
                      <a:endParaRPr lang="en-US" dirty="0"/>
                    </a:p>
                  </a:txBody>
                  <a:tcPr/>
                </a:tc>
              </a:tr>
              <a:tr h="370840">
                <a:tc>
                  <a:txBody>
                    <a:bodyPr/>
                    <a:lstStyle/>
                    <a:p>
                      <a:r>
                        <a:rPr lang="en-US" dirty="0" smtClean="0"/>
                        <a:t>35.03</a:t>
                      </a:r>
                      <a:endParaRPr lang="en-US" dirty="0"/>
                    </a:p>
                  </a:txBody>
                  <a:tcPr/>
                </a:tc>
              </a:tr>
              <a:tr h="370840">
                <a:tc>
                  <a:txBody>
                    <a:bodyPr/>
                    <a:lstStyle/>
                    <a:p>
                      <a:r>
                        <a:rPr lang="en-US" dirty="0" smtClean="0"/>
                        <a:t>13.08</a:t>
                      </a:r>
                      <a:endParaRPr lang="en-US" dirty="0"/>
                    </a:p>
                  </a:txBody>
                  <a:tcPr/>
                </a:tc>
              </a:tr>
              <a:tr h="370840">
                <a:tc>
                  <a:txBody>
                    <a:bodyPr/>
                    <a:lstStyle/>
                    <a:p>
                      <a:r>
                        <a:rPr lang="en-US" dirty="0" smtClean="0"/>
                        <a:t>1.73</a:t>
                      </a:r>
                      <a:endParaRPr lang="en-US" dirty="0"/>
                    </a:p>
                  </a:txBody>
                  <a:tcPr/>
                </a:tc>
              </a:tr>
              <a:tr h="370840">
                <a:tc>
                  <a:txBody>
                    <a:bodyPr/>
                    <a:lstStyle/>
                    <a:p>
                      <a:r>
                        <a:rPr lang="en-US" dirty="0" smtClean="0"/>
                        <a:t>77.3</a:t>
                      </a:r>
                      <a:endParaRPr lang="en-US" dirty="0"/>
                    </a:p>
                  </a:txBody>
                  <a:tcPr/>
                </a:tc>
              </a:tr>
              <a:tr h="370840">
                <a:tc>
                  <a:txBody>
                    <a:bodyPr/>
                    <a:lstStyle/>
                    <a:p>
                      <a:r>
                        <a:rPr lang="en-US" dirty="0" smtClean="0"/>
                        <a:t>sum (χ</a:t>
                      </a:r>
                      <a:r>
                        <a:rPr lang="en-US" baseline="30000" dirty="0" smtClean="0"/>
                        <a:t>2</a:t>
                      </a:r>
                      <a:r>
                        <a:rPr lang="en-US" baseline="0" dirty="0" smtClean="0"/>
                        <a:t>) = </a:t>
                      </a:r>
                      <a:endParaRPr lang="en-US" dirty="0"/>
                    </a:p>
                  </a:txBody>
                  <a:tcPr/>
                </a:tc>
              </a:tr>
              <a:tr h="370840">
                <a:tc>
                  <a:txBody>
                    <a:bodyPr/>
                    <a:lstStyle/>
                    <a:p>
                      <a:r>
                        <a:rPr lang="en-US" dirty="0" smtClean="0"/>
                        <a:t>208.84</a:t>
                      </a:r>
                      <a:endParaRPr lang="en-US" dirty="0"/>
                    </a:p>
                  </a:txBody>
                  <a:tcPr/>
                </a:tc>
              </a:tr>
            </a:tbl>
          </a:graphicData>
        </a:graphic>
      </p:graphicFrame>
      <p:graphicFrame>
        <p:nvGraphicFramePr>
          <p:cNvPr id="4" name="Content Placeholder 4"/>
          <p:cNvGraphicFramePr>
            <a:graphicFrameLocks/>
          </p:cNvGraphicFramePr>
          <p:nvPr>
            <p:extLst>
              <p:ext uri="{D42A27DB-BD31-4B8C-83A1-F6EECF244321}">
                <p14:modId xmlns:p14="http://schemas.microsoft.com/office/powerpoint/2010/main" val="2651486391"/>
              </p:ext>
            </p:extLst>
          </p:nvPr>
        </p:nvGraphicFramePr>
        <p:xfrm>
          <a:off x="1002673" y="838761"/>
          <a:ext cx="3976260" cy="3510279"/>
        </p:xfrm>
        <a:graphic>
          <a:graphicData uri="http://schemas.openxmlformats.org/drawingml/2006/table">
            <a:tbl>
              <a:tblPr firstRow="1" bandRow="1">
                <a:tableStyleId>{5C22544A-7EE6-4342-B048-85BDC9FD1C3A}</a:tableStyleId>
              </a:tblPr>
              <a:tblGrid>
                <a:gridCol w="801412"/>
                <a:gridCol w="1753614"/>
                <a:gridCol w="1421234"/>
              </a:tblGrid>
              <a:tr h="779888">
                <a:tc>
                  <a:txBody>
                    <a:bodyPr/>
                    <a:lstStyle/>
                    <a:p>
                      <a:r>
                        <a:rPr lang="en-US" dirty="0" smtClean="0"/>
                        <a:t>Day</a:t>
                      </a:r>
                      <a:endParaRPr lang="en-US" dirty="0"/>
                    </a:p>
                  </a:txBody>
                  <a:tcPr/>
                </a:tc>
                <a:tc>
                  <a:txBody>
                    <a:bodyPr/>
                    <a:lstStyle/>
                    <a:p>
                      <a:r>
                        <a:rPr lang="en-US" dirty="0" smtClean="0"/>
                        <a:t>Observed Count O</a:t>
                      </a:r>
                      <a:endParaRPr lang="en-US" dirty="0"/>
                    </a:p>
                  </a:txBody>
                  <a:tcPr/>
                </a:tc>
                <a:tc>
                  <a:txBody>
                    <a:bodyPr/>
                    <a:lstStyle/>
                    <a:p>
                      <a:r>
                        <a:rPr lang="en-US" dirty="0" smtClean="0"/>
                        <a:t>Expected Count E (1/7)*(699)</a:t>
                      </a:r>
                      <a:endParaRPr lang="en-US" dirty="0"/>
                    </a:p>
                  </a:txBody>
                  <a:tcPr/>
                </a:tc>
              </a:tr>
              <a:tr h="370840">
                <a:tc>
                  <a:txBody>
                    <a:bodyPr/>
                    <a:lstStyle/>
                    <a:p>
                      <a:r>
                        <a:rPr lang="en-US" dirty="0" smtClean="0"/>
                        <a:t>Sun</a:t>
                      </a:r>
                      <a:endParaRPr lang="en-US" dirty="0"/>
                    </a:p>
                  </a:txBody>
                  <a:tcPr/>
                </a:tc>
                <a:tc>
                  <a:txBody>
                    <a:bodyPr/>
                    <a:lstStyle/>
                    <a:p>
                      <a:r>
                        <a:rPr lang="en-US" dirty="0" smtClean="0"/>
                        <a:t>20</a:t>
                      </a:r>
                      <a:endParaRPr lang="en-US" dirty="0"/>
                    </a:p>
                  </a:txBody>
                  <a:tcPr/>
                </a:tc>
                <a:tc>
                  <a:txBody>
                    <a:bodyPr/>
                    <a:lstStyle/>
                    <a:p>
                      <a:r>
                        <a:rPr lang="en-US" dirty="0" smtClean="0"/>
                        <a:t>99.857</a:t>
                      </a:r>
                      <a:endParaRPr lang="en-US" dirty="0"/>
                    </a:p>
                  </a:txBody>
                  <a:tcPr/>
                </a:tc>
              </a:tr>
              <a:tr h="370840">
                <a:tc>
                  <a:txBody>
                    <a:bodyPr/>
                    <a:lstStyle/>
                    <a:p>
                      <a:r>
                        <a:rPr lang="en-US" dirty="0" smtClean="0"/>
                        <a:t>Mon</a:t>
                      </a:r>
                      <a:endParaRPr lang="en-US" dirty="0"/>
                    </a:p>
                  </a:txBody>
                  <a:tcPr/>
                </a:tc>
                <a:tc>
                  <a:txBody>
                    <a:bodyPr/>
                    <a:lstStyle/>
                    <a:p>
                      <a:r>
                        <a:rPr lang="en-US" dirty="0" smtClean="0"/>
                        <a:t>133</a:t>
                      </a:r>
                      <a:endParaRPr lang="en-US" dirty="0"/>
                    </a:p>
                  </a:txBody>
                  <a:tcPr/>
                </a:tc>
                <a:tc>
                  <a:txBody>
                    <a:bodyPr/>
                    <a:lstStyle/>
                    <a:p>
                      <a:r>
                        <a:rPr lang="en-US" dirty="0" smtClean="0"/>
                        <a:t>99.857</a:t>
                      </a:r>
                      <a:endParaRPr lang="en-US" dirty="0"/>
                    </a:p>
                  </a:txBody>
                  <a:tcPr/>
                </a:tc>
              </a:tr>
              <a:tr h="370840">
                <a:tc>
                  <a:txBody>
                    <a:bodyPr/>
                    <a:lstStyle/>
                    <a:p>
                      <a:r>
                        <a:rPr lang="en-US" dirty="0" smtClean="0"/>
                        <a:t>Tues</a:t>
                      </a:r>
                      <a:endParaRPr lang="en-US" dirty="0"/>
                    </a:p>
                  </a:txBody>
                  <a:tcPr/>
                </a:tc>
                <a:tc>
                  <a:txBody>
                    <a:bodyPr/>
                    <a:lstStyle/>
                    <a:p>
                      <a:r>
                        <a:rPr lang="en-US" dirty="0" smtClean="0"/>
                        <a:t>126</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99.857</a:t>
                      </a:r>
                    </a:p>
                  </a:txBody>
                  <a:tcPr/>
                </a:tc>
              </a:tr>
              <a:tr h="370840">
                <a:tc>
                  <a:txBody>
                    <a:bodyPr/>
                    <a:lstStyle/>
                    <a:p>
                      <a:r>
                        <a:rPr lang="en-US" dirty="0" smtClean="0"/>
                        <a:t>Wed</a:t>
                      </a:r>
                      <a:endParaRPr lang="en-US" dirty="0"/>
                    </a:p>
                  </a:txBody>
                  <a:tcPr/>
                </a:tc>
                <a:tc>
                  <a:txBody>
                    <a:bodyPr/>
                    <a:lstStyle/>
                    <a:p>
                      <a:r>
                        <a:rPr lang="en-US" dirty="0" smtClean="0"/>
                        <a:t>159</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99.857</a:t>
                      </a:r>
                    </a:p>
                  </a:txBody>
                  <a:tcPr/>
                </a:tc>
              </a:tr>
              <a:tr h="370840">
                <a:tc>
                  <a:txBody>
                    <a:bodyPr/>
                    <a:lstStyle/>
                    <a:p>
                      <a:r>
                        <a:rPr lang="en-US" dirty="0" smtClean="0"/>
                        <a:t>Thurs</a:t>
                      </a:r>
                      <a:endParaRPr lang="en-US" dirty="0"/>
                    </a:p>
                  </a:txBody>
                  <a:tcPr/>
                </a:tc>
                <a:tc>
                  <a:txBody>
                    <a:bodyPr/>
                    <a:lstStyle/>
                    <a:p>
                      <a:r>
                        <a:rPr lang="en-US" dirty="0" smtClean="0"/>
                        <a:t>136</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99.857</a:t>
                      </a:r>
                    </a:p>
                  </a:txBody>
                  <a:tcPr/>
                </a:tc>
              </a:tr>
              <a:tr h="370840">
                <a:tc>
                  <a:txBody>
                    <a:bodyPr/>
                    <a:lstStyle/>
                    <a:p>
                      <a:r>
                        <a:rPr lang="en-US" dirty="0" smtClean="0"/>
                        <a:t>Fri</a:t>
                      </a:r>
                      <a:endParaRPr lang="en-US" dirty="0"/>
                    </a:p>
                  </a:txBody>
                  <a:tcPr/>
                </a:tc>
                <a:tc>
                  <a:txBody>
                    <a:bodyPr/>
                    <a:lstStyle/>
                    <a:p>
                      <a:r>
                        <a:rPr lang="en-US" dirty="0" smtClean="0"/>
                        <a:t>113</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99.857</a:t>
                      </a:r>
                    </a:p>
                  </a:txBody>
                  <a:tcPr/>
                </a:tc>
              </a:tr>
              <a:tr h="370840">
                <a:tc>
                  <a:txBody>
                    <a:bodyPr/>
                    <a:lstStyle/>
                    <a:p>
                      <a:r>
                        <a:rPr lang="en-US" dirty="0" smtClean="0"/>
                        <a:t>Sat </a:t>
                      </a:r>
                      <a:endParaRPr lang="en-US" dirty="0"/>
                    </a:p>
                  </a:txBody>
                  <a:tcPr/>
                </a:tc>
                <a:tc>
                  <a:txBody>
                    <a:bodyPr/>
                    <a:lstStyle/>
                    <a:p>
                      <a:r>
                        <a:rPr lang="en-US" dirty="0" smtClean="0"/>
                        <a:t>12</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99.857</a:t>
                      </a:r>
                    </a:p>
                  </a:txBody>
                  <a:tcPr/>
                </a:tc>
              </a:tr>
            </a:tbl>
          </a:graphicData>
        </a:graphic>
      </p:graphicFrame>
      <p:sp>
        <p:nvSpPr>
          <p:cNvPr id="6" name="TextBox 5"/>
          <p:cNvSpPr txBox="1"/>
          <p:nvPr/>
        </p:nvSpPr>
        <p:spPr>
          <a:xfrm>
            <a:off x="1002673" y="5195488"/>
            <a:ext cx="6991171" cy="936566"/>
          </a:xfrm>
          <a:prstGeom prst="rect">
            <a:avLst/>
          </a:prstGeom>
          <a:noFill/>
        </p:spPr>
        <p:txBody>
          <a:bodyPr wrap="square" rtlCol="0">
            <a:spAutoFit/>
          </a:bodyPr>
          <a:lstStyle/>
          <a:p>
            <a:r>
              <a:rPr lang="en-US" dirty="0" smtClean="0"/>
              <a:t>The larger the differences between the observed and expected values, the larger χ</a:t>
            </a:r>
            <a:r>
              <a:rPr lang="en-US" baseline="30000" dirty="0" smtClean="0"/>
              <a:t>2 </a:t>
            </a:r>
            <a:r>
              <a:rPr lang="en-US" dirty="0" smtClean="0"/>
              <a:t>will be and the more evidence there will be against the null.   </a:t>
            </a:r>
            <a:endParaRPr lang="en-US" dirty="0"/>
          </a:p>
        </p:txBody>
      </p:sp>
    </p:spTree>
    <p:extLst>
      <p:ext uri="{BB962C8B-B14F-4D97-AF65-F5344CB8AC3E}">
        <p14:creationId xmlns:p14="http://schemas.microsoft.com/office/powerpoint/2010/main" val="395978971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Degrees of Freedom and Conditions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Our Critical chi square values are based on degrees of freedom, which are number of categories – 1 </a:t>
            </a:r>
          </a:p>
          <a:p>
            <a:pPr lvl="1"/>
            <a:r>
              <a:rPr lang="en-US" dirty="0" smtClean="0"/>
              <a:t>(in this case, 7 – 1 which = 6) and there is a table in our tables </a:t>
            </a:r>
          </a:p>
          <a:p>
            <a:pPr lvl="1"/>
            <a:r>
              <a:rPr lang="en-US" dirty="0" smtClean="0"/>
              <a:t>For our example, for 6 </a:t>
            </a:r>
            <a:r>
              <a:rPr lang="en-US" dirty="0" err="1" smtClean="0"/>
              <a:t>df</a:t>
            </a:r>
            <a:r>
              <a:rPr lang="en-US" dirty="0" smtClean="0"/>
              <a:t> the critical value is 12.49.  Our calculated value of 208.84 was much bigger so we reject the null</a:t>
            </a:r>
          </a:p>
          <a:p>
            <a:pPr lvl="1"/>
            <a:endParaRPr lang="en-US" dirty="0"/>
          </a:p>
          <a:p>
            <a:r>
              <a:rPr lang="en-US" dirty="0" smtClean="0"/>
              <a:t>Conditions: You may use the test when all individual expected counts are at least 1 and no more than 20% of the expected counts are less than 5 (good in our example)</a:t>
            </a:r>
            <a:endParaRPr lang="en-US" dirty="0"/>
          </a:p>
        </p:txBody>
      </p:sp>
    </p:spTree>
    <p:extLst>
      <p:ext uri="{BB962C8B-B14F-4D97-AF65-F5344CB8AC3E}">
        <p14:creationId xmlns:p14="http://schemas.microsoft.com/office/powerpoint/2010/main" val="39313832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15346"/>
            <a:ext cx="7024744" cy="1143000"/>
          </a:xfrm>
        </p:spPr>
        <p:txBody>
          <a:bodyPr>
            <a:normAutofit fontScale="90000"/>
          </a:bodyPr>
          <a:lstStyle/>
          <a:p>
            <a:r>
              <a:rPr lang="en-US" dirty="0" smtClean="0"/>
              <a:t>Properties of Chi Square distributions</a:t>
            </a:r>
            <a:endParaRPr lang="en-US" dirty="0"/>
          </a:p>
        </p:txBody>
      </p:sp>
      <p:pic>
        <p:nvPicPr>
          <p:cNvPr id="4" name="Picture 3"/>
          <p:cNvPicPr>
            <a:picLocks noChangeAspect="1"/>
          </p:cNvPicPr>
          <p:nvPr/>
        </p:nvPicPr>
        <p:blipFill>
          <a:blip r:embed="rId2"/>
          <a:stretch>
            <a:fillRect/>
          </a:stretch>
        </p:blipFill>
        <p:spPr>
          <a:xfrm>
            <a:off x="457200" y="1858346"/>
            <a:ext cx="8229600" cy="1739900"/>
          </a:xfrm>
          <a:prstGeom prst="rect">
            <a:avLst/>
          </a:prstGeom>
        </p:spPr>
      </p:pic>
      <p:pic>
        <p:nvPicPr>
          <p:cNvPr id="5" name="Picture 4"/>
          <p:cNvPicPr>
            <a:picLocks noChangeAspect="1"/>
          </p:cNvPicPr>
          <p:nvPr/>
        </p:nvPicPr>
        <p:blipFill>
          <a:blip r:embed="rId3"/>
          <a:stretch>
            <a:fillRect/>
          </a:stretch>
        </p:blipFill>
        <p:spPr>
          <a:xfrm>
            <a:off x="3065261" y="3788614"/>
            <a:ext cx="3471372" cy="2716726"/>
          </a:xfrm>
          <a:prstGeom prst="rect">
            <a:avLst/>
          </a:prstGeom>
        </p:spPr>
      </p:pic>
    </p:spTree>
    <p:extLst>
      <p:ext uri="{BB962C8B-B14F-4D97-AF65-F5344CB8AC3E}">
        <p14:creationId xmlns:p14="http://schemas.microsoft.com/office/powerpoint/2010/main" val="19176688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Calculator</a:t>
            </a:r>
            <a:endParaRPr lang="en-US" dirty="0"/>
          </a:p>
        </p:txBody>
      </p:sp>
      <p:sp>
        <p:nvSpPr>
          <p:cNvPr id="3" name="Content Placeholder 2"/>
          <p:cNvSpPr>
            <a:spLocks noGrp="1"/>
          </p:cNvSpPr>
          <p:nvPr>
            <p:ph idx="1"/>
          </p:nvPr>
        </p:nvSpPr>
        <p:spPr>
          <a:xfrm>
            <a:off x="1043492" y="2323652"/>
            <a:ext cx="7024742" cy="4026830"/>
          </a:xfrm>
        </p:spPr>
        <p:txBody>
          <a:bodyPr>
            <a:normAutofit lnSpcReduction="10000"/>
          </a:bodyPr>
          <a:lstStyle/>
          <a:p>
            <a:r>
              <a:rPr lang="en-US" dirty="0" smtClean="0"/>
              <a:t>Enter the observed counts in L1</a:t>
            </a:r>
          </a:p>
          <a:p>
            <a:r>
              <a:rPr lang="en-US" dirty="0" smtClean="0"/>
              <a:t>Calculate the expected counts separately and enter them in L2 </a:t>
            </a:r>
          </a:p>
          <a:p>
            <a:r>
              <a:rPr lang="en-US" dirty="0" smtClean="0"/>
              <a:t>If you have a TI84 go to Stat, Test,</a:t>
            </a:r>
            <a:r>
              <a:rPr lang="en-US" dirty="0"/>
              <a:t> </a:t>
            </a:r>
            <a:r>
              <a:rPr lang="en-US" dirty="0" smtClean="0"/>
              <a:t>χ</a:t>
            </a:r>
            <a:r>
              <a:rPr lang="en-US" baseline="30000" dirty="0" smtClean="0"/>
              <a:t>2</a:t>
            </a:r>
            <a:r>
              <a:rPr lang="en-US" dirty="0" smtClean="0"/>
              <a:t>GOF and enter info. </a:t>
            </a:r>
          </a:p>
          <a:p>
            <a:pPr lvl="1"/>
            <a:endParaRPr lang="en-US" dirty="0" smtClean="0"/>
          </a:p>
          <a:p>
            <a:pPr lvl="1"/>
            <a:r>
              <a:rPr lang="en-US" dirty="0" smtClean="0"/>
              <a:t>TI-83: If that isn’t an option, define L3 as (L1 – L2)</a:t>
            </a:r>
            <a:r>
              <a:rPr lang="en-US" baseline="30000" dirty="0" smtClean="0"/>
              <a:t>2</a:t>
            </a:r>
            <a:r>
              <a:rPr lang="en-US" dirty="0" smtClean="0"/>
              <a:t>/L2  Go to Math/List/Sum  (L3) to calculate χ</a:t>
            </a:r>
            <a:r>
              <a:rPr lang="en-US" baseline="30000" dirty="0" smtClean="0"/>
              <a:t>2</a:t>
            </a:r>
            <a:r>
              <a:rPr lang="en-US" dirty="0" smtClean="0"/>
              <a:t> To find the p-value, go to DISTR, χ</a:t>
            </a:r>
            <a:r>
              <a:rPr lang="en-US" baseline="30000" dirty="0" smtClean="0"/>
              <a:t>2</a:t>
            </a:r>
            <a:r>
              <a:rPr lang="en-US" dirty="0" smtClean="0"/>
              <a:t>CDF  and enter (your test statistic, very large number, </a:t>
            </a:r>
            <a:r>
              <a:rPr lang="en-US" smtClean="0"/>
              <a:t>df)</a:t>
            </a:r>
            <a:endParaRPr lang="en-US" dirty="0" smtClean="0"/>
          </a:p>
        </p:txBody>
      </p:sp>
    </p:spTree>
    <p:extLst>
      <p:ext uri="{BB962C8B-B14F-4D97-AF65-F5344CB8AC3E}">
        <p14:creationId xmlns:p14="http://schemas.microsoft.com/office/powerpoint/2010/main" val="37049639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454</TotalTime>
  <Words>2135</Words>
  <Application>Microsoft Macintosh PowerPoint</Application>
  <PresentationFormat>On-screen Show (4:3)</PresentationFormat>
  <Paragraphs>273</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Austin</vt:lpstr>
      <vt:lpstr>Chi Square Procedures</vt:lpstr>
      <vt:lpstr>14.1 Test for Goodness of Fit</vt:lpstr>
      <vt:lpstr>Example- Driving and cell phones</vt:lpstr>
      <vt:lpstr>PowerPoint Presentation</vt:lpstr>
      <vt:lpstr>PowerPoint Presentation</vt:lpstr>
      <vt:lpstr>PowerPoint Presentation</vt:lpstr>
      <vt:lpstr>Degrees of Freedom and Conditions</vt:lpstr>
      <vt:lpstr>Properties of Chi Square distributions</vt:lpstr>
      <vt:lpstr>Calculator</vt:lpstr>
      <vt:lpstr>14.2 Inference for two way tables: Homogeneity vs. Independence tests</vt:lpstr>
      <vt:lpstr>PowerPoint Presentation</vt:lpstr>
      <vt:lpstr>PowerPoint Presentation</vt:lpstr>
      <vt:lpstr>PowerPoint Presentation</vt:lpstr>
      <vt:lpstr>Homogeneity of populations chi square</vt:lpstr>
      <vt:lpstr>Data then Column percents for wine and music</vt:lpstr>
      <vt:lpstr>Comparisons of different types of wine sold for different music conditions</vt:lpstr>
      <vt:lpstr>Comparisons of types of wine sold for different music conditions </vt:lpstr>
      <vt:lpstr>The problem of Multiple comparisons</vt:lpstr>
      <vt:lpstr>Two-Way Tables</vt:lpstr>
      <vt:lpstr>Stating Hypothesis</vt:lpstr>
      <vt:lpstr>Computing expected cell counts</vt:lpstr>
      <vt:lpstr>Conditions </vt:lpstr>
      <vt:lpstr>Full example response for Wine</vt:lpstr>
      <vt:lpstr>PowerPoint Presentation</vt:lpstr>
      <vt:lpstr>Calculator…finally!</vt:lpstr>
      <vt:lpstr>Chi Square vs. Z test</vt:lpstr>
      <vt:lpstr>2.  Chi Square test of Association/Independence</vt:lpstr>
      <vt:lpstr>PowerPoint Presentation</vt:lpstr>
      <vt:lpstr>How do I tell which Chi Square test to do?</vt:lpstr>
    </vt:vector>
  </TitlesOfParts>
  <Company>Convent of the Sacred Heart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 Square Procedures</dc:title>
  <dc:creator>Information Technology</dc:creator>
  <cp:lastModifiedBy>Information Technology</cp:lastModifiedBy>
  <cp:revision>25</cp:revision>
  <dcterms:created xsi:type="dcterms:W3CDTF">2012-03-14T13:23:23Z</dcterms:created>
  <dcterms:modified xsi:type="dcterms:W3CDTF">2012-04-10T13:33:16Z</dcterms:modified>
</cp:coreProperties>
</file>