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2" d="100"/>
          <a:sy n="72" d="100"/>
        </p:scale>
        <p:origin x="-106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A98AF03-7270-45C2-A683-C5E353EF01A5}" type="datetime4">
              <a:rPr lang="en-US" smtClean="0"/>
              <a:pPr/>
              <a:t>February 22, 2012</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February 22,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February 22,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February 22,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February 22,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February 22, 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February 22, 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February 22, 2012</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February 22, 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C49BF1-FCD3-4395-8FF6-0047AF66228E}" type="datetime4">
              <a:rPr lang="en-US" smtClean="0"/>
              <a:pPr/>
              <a:t>February 22, 2012</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February 22, 2012</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6C01193-8287-4834-A286-6B880643E934}" type="datetime4">
              <a:rPr lang="en-US" smtClean="0"/>
              <a:pPr/>
              <a:t>February 22, 2012</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5.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Testing a Claim</a:t>
            </a:r>
            <a:endParaRPr lang="en-US" dirty="0"/>
          </a:p>
        </p:txBody>
      </p:sp>
      <p:sp>
        <p:nvSpPr>
          <p:cNvPr id="3" name="Subtitle 2"/>
          <p:cNvSpPr>
            <a:spLocks noGrp="1"/>
          </p:cNvSpPr>
          <p:nvPr>
            <p:ph type="subTitle" idx="1"/>
          </p:nvPr>
        </p:nvSpPr>
        <p:spPr/>
        <p:txBody>
          <a:bodyPr/>
          <a:lstStyle/>
          <a:p>
            <a:r>
              <a:rPr lang="en-US" dirty="0" smtClean="0"/>
              <a:t>Chapter 11</a:t>
            </a:r>
            <a:endParaRPr lang="en-US" dirty="0"/>
          </a:p>
        </p:txBody>
      </p:sp>
    </p:spTree>
    <p:extLst>
      <p:ext uri="{BB962C8B-B14F-4D97-AF65-F5344CB8AC3E}">
        <p14:creationId xmlns:p14="http://schemas.microsoft.com/office/powerpoint/2010/main" val="1110680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P-Value</a:t>
            </a:r>
            <a:endParaRPr lang="en-US" dirty="0"/>
          </a:p>
        </p:txBody>
      </p:sp>
      <p:sp>
        <p:nvSpPr>
          <p:cNvPr id="3" name="Content Placeholder 2"/>
          <p:cNvSpPr>
            <a:spLocks noGrp="1"/>
          </p:cNvSpPr>
          <p:nvPr>
            <p:ph idx="1"/>
          </p:nvPr>
        </p:nvSpPr>
        <p:spPr>
          <a:xfrm>
            <a:off x="1043492" y="2323652"/>
            <a:ext cx="7024742" cy="4084963"/>
          </a:xfrm>
        </p:spPr>
        <p:txBody>
          <a:bodyPr>
            <a:normAutofit/>
          </a:bodyPr>
          <a:lstStyle/>
          <a:p>
            <a:r>
              <a:rPr lang="en-US" dirty="0" smtClean="0"/>
              <a:t>The p value is the probability of getting your observed statistic, assuming the null is true.  The smaller your p value, the less likely it is, and the more confident you are in rejecting your claim (the null).  </a:t>
            </a:r>
          </a:p>
          <a:p>
            <a:pPr lvl="1"/>
            <a:r>
              <a:rPr lang="en-US" dirty="0" smtClean="0"/>
              <a:t>The p value is the area under the curve from your calculated test statistic, to the tail end.   </a:t>
            </a:r>
          </a:p>
          <a:p>
            <a:pPr lvl="1"/>
            <a:r>
              <a:rPr lang="en-US" dirty="0" smtClean="0"/>
              <a:t>In the previous example, that’s a little less than .1 or 10%.  </a:t>
            </a:r>
            <a:endParaRPr lang="en-US" dirty="0"/>
          </a:p>
        </p:txBody>
      </p:sp>
    </p:spTree>
    <p:extLst>
      <p:ext uri="{BB962C8B-B14F-4D97-AF65-F5344CB8AC3E}">
        <p14:creationId xmlns:p14="http://schemas.microsoft.com/office/powerpoint/2010/main" val="24449910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Significance</a:t>
            </a:r>
            <a:endParaRPr lang="en-US" dirty="0"/>
          </a:p>
        </p:txBody>
      </p:sp>
      <p:sp>
        <p:nvSpPr>
          <p:cNvPr id="3" name="Content Placeholder 2"/>
          <p:cNvSpPr>
            <a:spLocks noGrp="1"/>
          </p:cNvSpPr>
          <p:nvPr>
            <p:ph idx="1"/>
          </p:nvPr>
        </p:nvSpPr>
        <p:spPr>
          <a:xfrm>
            <a:off x="1043492" y="2323652"/>
            <a:ext cx="7338508" cy="3987271"/>
          </a:xfrm>
        </p:spPr>
        <p:txBody>
          <a:bodyPr>
            <a:normAutofit fontScale="92500" lnSpcReduction="10000"/>
          </a:bodyPr>
          <a:lstStyle/>
          <a:p>
            <a:r>
              <a:rPr lang="en-US" dirty="0" smtClean="0"/>
              <a:t>We typically compare the P-value with a fixed P value to make our decision whether or not we the probability (or P-value) is small enough to reject our claim.  We set a P value before calculating our observed test statistic and we call this our </a:t>
            </a:r>
            <a:r>
              <a:rPr lang="en-US" b="1" dirty="0" smtClean="0"/>
              <a:t>significance level.   </a:t>
            </a:r>
          </a:p>
          <a:p>
            <a:pPr lvl="1"/>
            <a:r>
              <a:rPr lang="en-US" dirty="0" smtClean="0"/>
              <a:t>Most commonly we choose .05 as our cutoff point (meaning we need our calculated p value to be less than .05, indicating there is a less than 5% chance of obtaining our result had our original claim been true. </a:t>
            </a:r>
          </a:p>
          <a:p>
            <a:pPr lvl="1"/>
            <a:r>
              <a:rPr lang="en-US" dirty="0" smtClean="0"/>
              <a:t>αis the symbol for our chosen significance level we need to beat.  So we would say α=.05</a:t>
            </a:r>
          </a:p>
        </p:txBody>
      </p:sp>
    </p:spTree>
    <p:extLst>
      <p:ext uri="{BB962C8B-B14F-4D97-AF65-F5344CB8AC3E}">
        <p14:creationId xmlns:p14="http://schemas.microsoft.com/office/powerpoint/2010/main" val="645945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Determining significance</a:t>
            </a:r>
            <a:endParaRPr lang="en-US" dirty="0"/>
          </a:p>
        </p:txBody>
      </p:sp>
      <p:sp>
        <p:nvSpPr>
          <p:cNvPr id="3" name="Content Placeholder 2"/>
          <p:cNvSpPr>
            <a:spLocks noGrp="1"/>
          </p:cNvSpPr>
          <p:nvPr>
            <p:ph idx="1"/>
          </p:nvPr>
        </p:nvSpPr>
        <p:spPr>
          <a:xfrm>
            <a:off x="1043491" y="2323651"/>
            <a:ext cx="7885585" cy="4065425"/>
          </a:xfrm>
        </p:spPr>
        <p:txBody>
          <a:bodyPr>
            <a:normAutofit/>
          </a:bodyPr>
          <a:lstStyle/>
          <a:p>
            <a:r>
              <a:rPr lang="en-US" dirty="0" smtClean="0"/>
              <a:t>If our calculated (or observed) p-value is less than or equal to our alpha level, we say that the data is “statistically significant at level α”</a:t>
            </a:r>
          </a:p>
          <a:p>
            <a:pPr lvl="1"/>
            <a:r>
              <a:rPr lang="en-US" dirty="0" smtClean="0"/>
              <a:t>“significant” doesn’t mean important! It just means you are rejecting your null hypothesis</a:t>
            </a:r>
          </a:p>
          <a:p>
            <a:pPr lvl="1"/>
            <a:r>
              <a:rPr lang="en-US" dirty="0" smtClean="0"/>
              <a:t>In the previous example, our P value was .1 which is bigger than α=.05, so we would FAIL to reject our null (meaning our sample didn’t provide enough evidence to reject the claim that seniors have the same attitudes as other students)</a:t>
            </a:r>
          </a:p>
          <a:p>
            <a:pPr lvl="2"/>
            <a:r>
              <a:rPr lang="en-US" dirty="0" smtClean="0"/>
              <a:t>(or accept the claim that seniors differ significantly)</a:t>
            </a:r>
          </a:p>
        </p:txBody>
      </p:sp>
    </p:spTree>
    <p:extLst>
      <p:ext uri="{BB962C8B-B14F-4D97-AF65-F5344CB8AC3E}">
        <p14:creationId xmlns:p14="http://schemas.microsoft.com/office/powerpoint/2010/main" val="23736010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alpha levels</a:t>
            </a:r>
            <a:endParaRPr lang="en-US" dirty="0"/>
          </a:p>
        </p:txBody>
      </p:sp>
      <p:sp>
        <p:nvSpPr>
          <p:cNvPr id="3" name="Content Placeholder 2"/>
          <p:cNvSpPr>
            <a:spLocks noGrp="1"/>
          </p:cNvSpPr>
          <p:nvPr>
            <p:ph idx="1"/>
          </p:nvPr>
        </p:nvSpPr>
        <p:spPr/>
        <p:txBody>
          <a:bodyPr/>
          <a:lstStyle/>
          <a:p>
            <a:r>
              <a:rPr lang="en-US" dirty="0" smtClean="0"/>
              <a:t>Just like confidence intervals, our most typical are .1, .05, .01</a:t>
            </a:r>
          </a:p>
          <a:p>
            <a:r>
              <a:rPr lang="en-US" dirty="0" smtClean="0"/>
              <a:t>It is possible to have results that are significant at the .05 level, but not the .01 level (example: calculated p value = .04)</a:t>
            </a:r>
          </a:p>
          <a:p>
            <a:r>
              <a:rPr lang="en-US" dirty="0" smtClean="0"/>
              <a:t>If significant at .01, significant at .05 and .1 too (example: p = .003)</a:t>
            </a:r>
            <a:endParaRPr lang="en-US" dirty="0"/>
          </a:p>
        </p:txBody>
      </p:sp>
    </p:spTree>
    <p:extLst>
      <p:ext uri="{BB962C8B-B14F-4D97-AF65-F5344CB8AC3E}">
        <p14:creationId xmlns:p14="http://schemas.microsoft.com/office/powerpoint/2010/main" val="3493541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Final Step:  Interpreting results in context</a:t>
            </a:r>
            <a:endParaRPr lang="en-US" dirty="0"/>
          </a:p>
        </p:txBody>
      </p:sp>
      <p:sp>
        <p:nvSpPr>
          <p:cNvPr id="3" name="Content Placeholder 2"/>
          <p:cNvSpPr>
            <a:spLocks noGrp="1"/>
          </p:cNvSpPr>
          <p:nvPr>
            <p:ph idx="1"/>
          </p:nvPr>
        </p:nvSpPr>
        <p:spPr/>
        <p:txBody>
          <a:bodyPr/>
          <a:lstStyle/>
          <a:p>
            <a:r>
              <a:rPr lang="en-US" dirty="0" smtClean="0"/>
              <a:t>We make our official decision to reject H</a:t>
            </a:r>
            <a:r>
              <a:rPr lang="en-US" baseline="-25000" dirty="0" smtClean="0"/>
              <a:t>0</a:t>
            </a:r>
            <a:r>
              <a:rPr lang="en-US" dirty="0" smtClean="0"/>
              <a:t> or fail to reject H</a:t>
            </a:r>
            <a:r>
              <a:rPr lang="en-US" baseline="-25000" dirty="0" smtClean="0"/>
              <a:t>0</a:t>
            </a:r>
            <a:r>
              <a:rPr lang="en-US" dirty="0" smtClean="0"/>
              <a:t> based on whether we “beat” our chosen alpha level (remember to ‘beat’ it means our calculated p-level was smaller)</a:t>
            </a:r>
          </a:p>
          <a:p>
            <a:pPr lvl="1"/>
            <a:r>
              <a:rPr lang="en-US" dirty="0" smtClean="0"/>
              <a:t>*warning! In real life, always set alpha level BEFORE analyzing your data! </a:t>
            </a:r>
            <a:endParaRPr lang="en-US" dirty="0"/>
          </a:p>
        </p:txBody>
      </p:sp>
    </p:spTree>
    <p:extLst>
      <p:ext uri="{BB962C8B-B14F-4D97-AF65-F5344CB8AC3E}">
        <p14:creationId xmlns:p14="http://schemas.microsoft.com/office/powerpoint/2010/main" val="5102941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11.2 </a:t>
            </a:r>
            <a:r>
              <a:rPr lang="en-US" dirty="0" smtClean="0"/>
              <a:t>Carrying out significance tests</a:t>
            </a:r>
            <a:endParaRPr lang="en-US" dirty="0"/>
          </a:p>
        </p:txBody>
      </p:sp>
      <p:sp>
        <p:nvSpPr>
          <p:cNvPr id="3" name="Content Placeholder 2"/>
          <p:cNvSpPr>
            <a:spLocks noGrp="1"/>
          </p:cNvSpPr>
          <p:nvPr>
            <p:ph idx="1"/>
          </p:nvPr>
        </p:nvSpPr>
        <p:spPr/>
        <p:txBody>
          <a:bodyPr/>
          <a:lstStyle/>
          <a:p>
            <a:r>
              <a:rPr lang="en-US" dirty="0" smtClean="0"/>
              <a:t>The process is very similar to constructing confidence intervals.  Follow the 4 steps on the following slide (sometimes referred to as our “inference toolbox)</a:t>
            </a:r>
            <a:endParaRPr lang="en-US" dirty="0"/>
          </a:p>
        </p:txBody>
      </p:sp>
    </p:spTree>
    <p:extLst>
      <p:ext uri="{BB962C8B-B14F-4D97-AF65-F5344CB8AC3E}">
        <p14:creationId xmlns:p14="http://schemas.microsoft.com/office/powerpoint/2010/main" val="189239282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3232" y="1621692"/>
            <a:ext cx="7170614" cy="4142154"/>
          </a:xfrm>
        </p:spPr>
        <p:txBody>
          <a:bodyPr>
            <a:normAutofit lnSpcReduction="10000"/>
          </a:bodyPr>
          <a:lstStyle/>
          <a:p>
            <a:r>
              <a:rPr lang="en-US" dirty="0" smtClean="0"/>
              <a:t>Step 1.  </a:t>
            </a:r>
            <a:r>
              <a:rPr lang="en-US" b="1" dirty="0" smtClean="0"/>
              <a:t>Hypothesis: </a:t>
            </a:r>
            <a:r>
              <a:rPr lang="en-US" dirty="0" smtClean="0"/>
              <a:t>Identify the population of interest and the parameter you want to draw conclusions about (usually the mean, mu).  State hypothesis (null and alternative, with appropriate symbols)</a:t>
            </a:r>
          </a:p>
          <a:p>
            <a:endParaRPr lang="en-US" dirty="0" smtClean="0"/>
          </a:p>
          <a:p>
            <a:r>
              <a:rPr lang="en-US" dirty="0" smtClean="0"/>
              <a:t>Step 2:  </a:t>
            </a:r>
            <a:r>
              <a:rPr lang="en-US" b="1" dirty="0" smtClean="0"/>
              <a:t>Conditions:</a:t>
            </a:r>
            <a:r>
              <a:rPr lang="en-US" dirty="0" smtClean="0"/>
              <a:t> Choose the appropriate inference procedure (in this case/chapter, Z test).  Verify the conditions for using it (these are the same 3 conditions as before: SRS, Normality, Independence</a:t>
            </a:r>
          </a:p>
        </p:txBody>
      </p:sp>
    </p:spTree>
    <p:extLst>
      <p:ext uri="{BB962C8B-B14F-4D97-AF65-F5344CB8AC3E}">
        <p14:creationId xmlns:p14="http://schemas.microsoft.com/office/powerpoint/2010/main" val="6405774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524000"/>
            <a:ext cx="6777317" cy="4562629"/>
          </a:xfrm>
        </p:spPr>
        <p:txBody>
          <a:bodyPr>
            <a:normAutofit/>
          </a:bodyPr>
          <a:lstStyle/>
          <a:p>
            <a:r>
              <a:rPr lang="en-US" dirty="0"/>
              <a:t>Step 3: </a:t>
            </a:r>
            <a:r>
              <a:rPr lang="en-US" b="1" dirty="0"/>
              <a:t>Calculations: </a:t>
            </a:r>
            <a:r>
              <a:rPr lang="en-US" dirty="0"/>
              <a:t>If conditions are met, carry out the inference procedure. </a:t>
            </a:r>
          </a:p>
          <a:p>
            <a:pPr lvl="1"/>
            <a:r>
              <a:rPr lang="en-US" dirty="0"/>
              <a:t>Calculate the </a:t>
            </a:r>
            <a:r>
              <a:rPr lang="en-US" i="1" dirty="0"/>
              <a:t>test statistic</a:t>
            </a:r>
          </a:p>
          <a:p>
            <a:pPr lvl="1"/>
            <a:r>
              <a:rPr lang="en-US" i="1" dirty="0"/>
              <a:t>Find the P-value</a:t>
            </a:r>
          </a:p>
          <a:p>
            <a:r>
              <a:rPr lang="en-US" dirty="0"/>
              <a:t>Step 4:  </a:t>
            </a:r>
            <a:r>
              <a:rPr lang="en-US" b="1" dirty="0"/>
              <a:t>Interpretation</a:t>
            </a:r>
            <a:r>
              <a:rPr lang="en-US" dirty="0"/>
              <a:t>: Interpret your results in the context of the problem</a:t>
            </a:r>
          </a:p>
          <a:p>
            <a:pPr lvl="1"/>
            <a:r>
              <a:rPr lang="en-US" dirty="0"/>
              <a:t>Interpret the P-value </a:t>
            </a:r>
            <a:r>
              <a:rPr lang="en-US" i="1" dirty="0"/>
              <a:t>or</a:t>
            </a:r>
            <a:r>
              <a:rPr lang="en-US" dirty="0"/>
              <a:t> make a decision about rejecting H</a:t>
            </a:r>
            <a:r>
              <a:rPr lang="en-US" baseline="-25000" dirty="0"/>
              <a:t>0</a:t>
            </a:r>
            <a:r>
              <a:rPr lang="en-US" dirty="0"/>
              <a:t> using statistical significance</a:t>
            </a:r>
          </a:p>
          <a:p>
            <a:pPr lvl="1"/>
            <a:r>
              <a:rPr lang="en-US" dirty="0"/>
              <a:t>*3C’s Conclusion, Connection and Context!</a:t>
            </a:r>
          </a:p>
          <a:p>
            <a:endParaRPr lang="en-US" dirty="0"/>
          </a:p>
        </p:txBody>
      </p:sp>
    </p:spTree>
    <p:extLst>
      <p:ext uri="{BB962C8B-B14F-4D97-AF65-F5344CB8AC3E}">
        <p14:creationId xmlns:p14="http://schemas.microsoft.com/office/powerpoint/2010/main" val="37087243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Executives’ blood pressure P. 706</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Director of a company concerned about effects of stress on employees.  According to national center for health, the mean blood pressure for males 35 to 44 years of age is 128 and the standard deviation in this population is 15.  The director examines the medical records of 72 male executives in this age group and finds that their mean blood pressure is 129.93.  Is this evidence that the company’s male execs is different from the national average? </a:t>
            </a:r>
            <a:endParaRPr lang="en-US" dirty="0"/>
          </a:p>
        </p:txBody>
      </p:sp>
    </p:spTree>
    <p:extLst>
      <p:ext uri="{BB962C8B-B14F-4D97-AF65-F5344CB8AC3E}">
        <p14:creationId xmlns:p14="http://schemas.microsoft.com/office/powerpoint/2010/main" val="78940497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know?</a:t>
            </a:r>
            <a:endParaRPr lang="en-US" dirty="0"/>
          </a:p>
        </p:txBody>
      </p:sp>
      <p:sp>
        <p:nvSpPr>
          <p:cNvPr id="3" name="Content Placeholder 2"/>
          <p:cNvSpPr>
            <a:spLocks noGrp="1"/>
          </p:cNvSpPr>
          <p:nvPr>
            <p:ph idx="1"/>
          </p:nvPr>
        </p:nvSpPr>
        <p:spPr/>
        <p:txBody>
          <a:bodyPr>
            <a:normAutofit fontScale="92500"/>
          </a:bodyPr>
          <a:lstStyle/>
          <a:p>
            <a:r>
              <a:rPr lang="en-US" dirty="0" smtClean="0"/>
              <a:t>Population: Males 35-44 μ= 128  </a:t>
            </a:r>
            <a:r>
              <a:rPr lang="en-US" dirty="0" err="1" smtClean="0"/>
              <a:t>σ</a:t>
            </a:r>
            <a:r>
              <a:rPr lang="en-US" dirty="0" smtClean="0"/>
              <a:t> = 15</a:t>
            </a:r>
          </a:p>
          <a:p>
            <a:r>
              <a:rPr lang="en-US" dirty="0" smtClean="0"/>
              <a:t>Sample: n = 72         = 129.93</a:t>
            </a:r>
          </a:p>
          <a:p>
            <a:endParaRPr lang="en-US" dirty="0"/>
          </a:p>
          <a:p>
            <a:r>
              <a:rPr lang="en-US" dirty="0" smtClean="0"/>
              <a:t>1. Hypothesis (words and symbols!)</a:t>
            </a:r>
          </a:p>
          <a:p>
            <a:pPr lvl="1"/>
            <a:r>
              <a:rPr lang="en-US" dirty="0" smtClean="0"/>
              <a:t>H</a:t>
            </a:r>
            <a:r>
              <a:rPr lang="en-US" baseline="-25000" dirty="0" smtClean="0"/>
              <a:t>0</a:t>
            </a:r>
            <a:r>
              <a:rPr lang="en-US" dirty="0" smtClean="0"/>
              <a:t>: μ= 128 male executives at this company have a mean blood pressure of 128</a:t>
            </a:r>
          </a:p>
          <a:p>
            <a:pPr lvl="1"/>
            <a:r>
              <a:rPr lang="en-US" dirty="0" smtClean="0"/>
              <a:t>H</a:t>
            </a:r>
            <a:r>
              <a:rPr lang="en-US" baseline="-25000" dirty="0" smtClean="0"/>
              <a:t>a</a:t>
            </a:r>
            <a:r>
              <a:rPr lang="en-US" dirty="0" smtClean="0"/>
              <a:t>: μ≠ 128 male executives at this company have a mean blood pressure that differs from the national mean of 128</a:t>
            </a:r>
            <a:endParaRPr lang="en-US" dirty="0"/>
          </a:p>
        </p:txBody>
      </p:sp>
      <p:pic>
        <p:nvPicPr>
          <p:cNvPr id="4" name="Picture 3"/>
          <p:cNvPicPr>
            <a:picLocks noChangeAspect="1"/>
          </p:cNvPicPr>
          <p:nvPr/>
        </p:nvPicPr>
        <p:blipFill>
          <a:blip r:embed="rId2"/>
          <a:stretch>
            <a:fillRect/>
          </a:stretch>
        </p:blipFill>
        <p:spPr>
          <a:xfrm>
            <a:off x="3725007" y="2776357"/>
            <a:ext cx="330200" cy="368300"/>
          </a:xfrm>
          <a:prstGeom prst="rect">
            <a:avLst/>
          </a:prstGeom>
        </p:spPr>
      </p:pic>
    </p:spTree>
    <p:extLst>
      <p:ext uri="{BB962C8B-B14F-4D97-AF65-F5344CB8AC3E}">
        <p14:creationId xmlns:p14="http://schemas.microsoft.com/office/powerpoint/2010/main" val="332371697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456164"/>
            <a:ext cx="7024744" cy="1143000"/>
          </a:xfrm>
        </p:spPr>
        <p:txBody>
          <a:bodyPr/>
          <a:lstStyle/>
          <a:p>
            <a:r>
              <a:rPr lang="en-US" dirty="0" smtClean="0"/>
              <a:t>1.1 Intro</a:t>
            </a:r>
            <a:endParaRPr lang="en-US" dirty="0"/>
          </a:p>
        </p:txBody>
      </p:sp>
      <p:sp>
        <p:nvSpPr>
          <p:cNvPr id="3" name="Content Placeholder 2"/>
          <p:cNvSpPr>
            <a:spLocks noGrp="1"/>
          </p:cNvSpPr>
          <p:nvPr>
            <p:ph idx="1"/>
          </p:nvPr>
        </p:nvSpPr>
        <p:spPr>
          <a:xfrm>
            <a:off x="1043492" y="1599164"/>
            <a:ext cx="7221277" cy="4574990"/>
          </a:xfrm>
        </p:spPr>
        <p:txBody>
          <a:bodyPr>
            <a:normAutofit fontScale="85000" lnSpcReduction="10000"/>
          </a:bodyPr>
          <a:lstStyle/>
          <a:p>
            <a:r>
              <a:rPr lang="en-US" dirty="0" smtClean="0"/>
              <a:t>“I can make 80% of my </a:t>
            </a:r>
            <a:r>
              <a:rPr lang="en-US" dirty="0" err="1" smtClean="0"/>
              <a:t>BBall</a:t>
            </a:r>
            <a:r>
              <a:rPr lang="en-US" dirty="0" smtClean="0"/>
              <a:t> free throws”.  To test my claim, you ask me to shoot 20 free throws.  I only make 8 </a:t>
            </a:r>
            <a:r>
              <a:rPr lang="en-US" dirty="0" smtClean="0">
                <a:sym typeface="Wingdings"/>
              </a:rPr>
              <a:t> and you say “aha! Someone who makes 80% of their free throws would NEVER only make 8/20!” But I say, ‘hey, what if I’m having a bad day, or am injured, or the ball is dead, or the hoop is bent…”  Since all of these are possibilities, you say “OK, well I’ll decide how likely your claim is based on the probability that someone who genuinely makes 80% would shoot 8/20 on one trial run”  </a:t>
            </a:r>
          </a:p>
          <a:p>
            <a:pPr lvl="1"/>
            <a:r>
              <a:rPr lang="en-US" dirty="0" smtClean="0">
                <a:sym typeface="Wingdings"/>
              </a:rPr>
              <a:t>(In actuality, the probability that someone who makes 80% free throws only hits 8/20 is .0001 or 1/10,000.  This is enough to convince you I’m lying!)</a:t>
            </a:r>
          </a:p>
          <a:p>
            <a:pPr lvl="1"/>
            <a:r>
              <a:rPr lang="en-US" dirty="0" smtClean="0">
                <a:sym typeface="Wingdings"/>
              </a:rPr>
              <a:t>This is the basics of hypothesis testing: </a:t>
            </a:r>
            <a:r>
              <a:rPr lang="en-US" i="1" dirty="0" smtClean="0">
                <a:sym typeface="Wingdings"/>
              </a:rPr>
              <a:t>an outcome that would rarely happen if a claim were true is good evidence that the claim is not true.</a:t>
            </a:r>
            <a:endParaRPr lang="en-US" dirty="0" smtClean="0">
              <a:sym typeface="Wingdings"/>
            </a:endParaRPr>
          </a:p>
        </p:txBody>
      </p:sp>
    </p:spTree>
    <p:extLst>
      <p:ext uri="{BB962C8B-B14F-4D97-AF65-F5344CB8AC3E}">
        <p14:creationId xmlns:p14="http://schemas.microsoft.com/office/powerpoint/2010/main" val="12785909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 Conditions</a:t>
            </a:r>
            <a:endParaRPr lang="en-US" dirty="0"/>
          </a:p>
        </p:txBody>
      </p:sp>
      <p:sp>
        <p:nvSpPr>
          <p:cNvPr id="3" name="Content Placeholder 2"/>
          <p:cNvSpPr>
            <a:spLocks noGrp="1"/>
          </p:cNvSpPr>
          <p:nvPr>
            <p:ph idx="1"/>
          </p:nvPr>
        </p:nvSpPr>
        <p:spPr>
          <a:xfrm>
            <a:off x="1043492" y="2323652"/>
            <a:ext cx="7024742" cy="4124040"/>
          </a:xfrm>
        </p:spPr>
        <p:txBody>
          <a:bodyPr>
            <a:normAutofit fontScale="92500" lnSpcReduction="20000"/>
          </a:bodyPr>
          <a:lstStyle/>
          <a:p>
            <a:r>
              <a:rPr lang="en-US" b="1" dirty="0" smtClean="0"/>
              <a:t>SRS</a:t>
            </a:r>
            <a:r>
              <a:rPr lang="en-US" dirty="0" smtClean="0"/>
              <a:t>:  not told in sample, so we must assume it was an SRS to proceed</a:t>
            </a:r>
          </a:p>
          <a:p>
            <a:r>
              <a:rPr lang="en-US" b="1" dirty="0" smtClean="0"/>
              <a:t>Normality</a:t>
            </a:r>
            <a:r>
              <a:rPr lang="en-US" dirty="0" smtClean="0"/>
              <a:t>:  We do not know that the population distribution of blood pressure among male execs is Normally distributed, but the large sample size (n = 72) guarantees that the sampling distribution of the means will be approximately normal by the CLT.</a:t>
            </a:r>
          </a:p>
          <a:p>
            <a:r>
              <a:rPr lang="en-US" dirty="0" smtClean="0"/>
              <a:t>I</a:t>
            </a:r>
            <a:r>
              <a:rPr lang="en-US" b="1" dirty="0" smtClean="0"/>
              <a:t>ndependence</a:t>
            </a:r>
            <a:r>
              <a:rPr lang="en-US" dirty="0" smtClean="0"/>
              <a:t>:  We must assume that there at least 10x72 =720 middle aged male execs in this large company (b/c this is the population we are making inferences about…not ALL male execs in the world!)</a:t>
            </a:r>
            <a:endParaRPr lang="en-US" dirty="0"/>
          </a:p>
        </p:txBody>
      </p:sp>
    </p:spTree>
    <p:extLst>
      <p:ext uri="{BB962C8B-B14F-4D97-AF65-F5344CB8AC3E}">
        <p14:creationId xmlns:p14="http://schemas.microsoft.com/office/powerpoint/2010/main" val="29729547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04741"/>
            <a:ext cx="7024744" cy="1143000"/>
          </a:xfrm>
        </p:spPr>
        <p:txBody>
          <a:bodyPr/>
          <a:lstStyle/>
          <a:p>
            <a:r>
              <a:rPr lang="en-US" dirty="0" smtClean="0"/>
              <a:t>Step 3: Calculations</a:t>
            </a:r>
            <a:endParaRPr lang="en-US" dirty="0"/>
          </a:p>
        </p:txBody>
      </p:sp>
      <p:sp>
        <p:nvSpPr>
          <p:cNvPr id="3" name="Content Placeholder 2"/>
          <p:cNvSpPr>
            <a:spLocks noGrp="1"/>
          </p:cNvSpPr>
          <p:nvPr>
            <p:ph idx="1"/>
          </p:nvPr>
        </p:nvSpPr>
        <p:spPr>
          <a:xfrm>
            <a:off x="1043490" y="1447741"/>
            <a:ext cx="7377585" cy="4648259"/>
          </a:xfrm>
        </p:spPr>
        <p:txBody>
          <a:bodyPr>
            <a:normAutofit lnSpcReduction="10000"/>
          </a:bodyPr>
          <a:lstStyle/>
          <a:p>
            <a:r>
              <a:rPr lang="en-US" dirty="0" smtClean="0"/>
              <a:t>Test Statistic: we know sigma, so we do a Z test.  </a:t>
            </a:r>
          </a:p>
          <a:p>
            <a:endParaRPr lang="en-US" dirty="0"/>
          </a:p>
          <a:p>
            <a:pPr marL="68580" indent="0">
              <a:buNone/>
            </a:pPr>
            <a:r>
              <a:rPr lang="en-US" dirty="0" smtClean="0"/>
              <a:t>                          = (129.93 – 128)/(15/√72) = 1.09</a:t>
            </a:r>
          </a:p>
          <a:p>
            <a:endParaRPr lang="en-US" dirty="0"/>
          </a:p>
          <a:p>
            <a:r>
              <a:rPr lang="en-US" dirty="0" smtClean="0"/>
              <a:t>P-Value: </a:t>
            </a:r>
          </a:p>
          <a:p>
            <a:pPr marL="68580" indent="0">
              <a:buNone/>
            </a:pPr>
            <a:r>
              <a:rPr lang="en-US" dirty="0" smtClean="0"/>
              <a:t>draw a picture</a:t>
            </a:r>
          </a:p>
          <a:p>
            <a:pPr marL="68580" indent="0">
              <a:buNone/>
            </a:pPr>
            <a:r>
              <a:rPr lang="en-US" dirty="0" err="1" smtClean="0"/>
              <a:t>NormalCDF</a:t>
            </a:r>
            <a:r>
              <a:rPr lang="en-US" dirty="0" smtClean="0"/>
              <a:t>(1.09, 1000) </a:t>
            </a:r>
          </a:p>
          <a:p>
            <a:pPr marL="68580" indent="0">
              <a:buNone/>
            </a:pPr>
            <a:r>
              <a:rPr lang="en-US" dirty="0" smtClean="0"/>
              <a:t>=.1379 (this is area in </a:t>
            </a:r>
          </a:p>
          <a:p>
            <a:pPr marL="68580" indent="0">
              <a:buNone/>
            </a:pPr>
            <a:r>
              <a:rPr lang="en-US" dirty="0" smtClean="0"/>
              <a:t>one tail)</a:t>
            </a:r>
          </a:p>
          <a:p>
            <a:pPr marL="68580" indent="0">
              <a:buNone/>
            </a:pPr>
            <a:r>
              <a:rPr lang="en-US" dirty="0" smtClean="0"/>
              <a:t>multiply by 2, </a:t>
            </a:r>
            <a:r>
              <a:rPr lang="en-US" dirty="0"/>
              <a:t>p</a:t>
            </a:r>
            <a:r>
              <a:rPr lang="en-US" dirty="0" smtClean="0"/>
              <a:t> = .2757 </a:t>
            </a:r>
            <a:endParaRPr lang="en-US" dirty="0"/>
          </a:p>
        </p:txBody>
      </p:sp>
      <p:pic>
        <p:nvPicPr>
          <p:cNvPr id="4" name="Picture 3"/>
          <p:cNvPicPr>
            <a:picLocks noChangeAspect="1"/>
          </p:cNvPicPr>
          <p:nvPr/>
        </p:nvPicPr>
        <p:blipFill>
          <a:blip r:embed="rId2"/>
          <a:stretch>
            <a:fillRect/>
          </a:stretch>
        </p:blipFill>
        <p:spPr>
          <a:xfrm>
            <a:off x="1987061" y="2470220"/>
            <a:ext cx="1360854" cy="931705"/>
          </a:xfrm>
          <a:prstGeom prst="rect">
            <a:avLst/>
          </a:prstGeom>
        </p:spPr>
      </p:pic>
      <p:pic>
        <p:nvPicPr>
          <p:cNvPr id="5" name="Picture 4"/>
          <p:cNvPicPr>
            <a:picLocks noChangeAspect="1"/>
          </p:cNvPicPr>
          <p:nvPr/>
        </p:nvPicPr>
        <p:blipFill>
          <a:blip r:embed="rId3"/>
          <a:stretch>
            <a:fillRect/>
          </a:stretch>
        </p:blipFill>
        <p:spPr>
          <a:xfrm>
            <a:off x="4675725" y="3575539"/>
            <a:ext cx="4311078" cy="2989384"/>
          </a:xfrm>
          <a:prstGeom prst="rect">
            <a:avLst/>
          </a:prstGeom>
        </p:spPr>
      </p:pic>
    </p:spTree>
    <p:extLst>
      <p:ext uri="{BB962C8B-B14F-4D97-AF65-F5344CB8AC3E}">
        <p14:creationId xmlns:p14="http://schemas.microsoft.com/office/powerpoint/2010/main" val="352432336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4: Interpretation</a:t>
            </a:r>
            <a:endParaRPr lang="en-US" dirty="0"/>
          </a:p>
        </p:txBody>
      </p:sp>
      <p:sp>
        <p:nvSpPr>
          <p:cNvPr id="3" name="Content Placeholder 2"/>
          <p:cNvSpPr>
            <a:spLocks noGrp="1"/>
          </p:cNvSpPr>
          <p:nvPr>
            <p:ph idx="1"/>
          </p:nvPr>
        </p:nvSpPr>
        <p:spPr>
          <a:xfrm>
            <a:off x="508001" y="2323651"/>
            <a:ext cx="8167076" cy="4241271"/>
          </a:xfrm>
        </p:spPr>
        <p:txBody>
          <a:bodyPr>
            <a:normAutofit/>
          </a:bodyPr>
          <a:lstStyle/>
          <a:p>
            <a:r>
              <a:rPr lang="en-US" dirty="0" smtClean="0"/>
              <a:t>More than 27% of the time, an SRS of size 72 from the general male population would have a mean blood pressure at least as far from 128 as that of our sample.  The observe mean 129.93 is therefore not good evidence that middle aged male execs at this company have blood pressure that differs from the national average.</a:t>
            </a:r>
          </a:p>
          <a:p>
            <a:pPr lvl="1"/>
            <a:r>
              <a:rPr lang="en-US" dirty="0" smtClean="0"/>
              <a:t>If we had originally stated we wanted an alpha level of .05, we would say “fail to reject the null at .05 alpha level.  Results non-significant”</a:t>
            </a:r>
            <a:endParaRPr lang="en-US" dirty="0"/>
          </a:p>
        </p:txBody>
      </p:sp>
    </p:spTree>
    <p:extLst>
      <p:ext uri="{BB962C8B-B14F-4D97-AF65-F5344CB8AC3E}">
        <p14:creationId xmlns:p14="http://schemas.microsoft.com/office/powerpoint/2010/main" val="22513498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Confidence intervals and testing for significance</a:t>
            </a:r>
            <a:endParaRPr lang="en-US" dirty="0"/>
          </a:p>
        </p:txBody>
      </p:sp>
      <p:sp>
        <p:nvSpPr>
          <p:cNvPr id="3" name="Content Placeholder 2"/>
          <p:cNvSpPr>
            <a:spLocks noGrp="1"/>
          </p:cNvSpPr>
          <p:nvPr>
            <p:ph idx="1"/>
          </p:nvPr>
        </p:nvSpPr>
        <p:spPr>
          <a:xfrm>
            <a:off x="1043492" y="2323652"/>
            <a:ext cx="7416662" cy="4065425"/>
          </a:xfrm>
        </p:spPr>
        <p:txBody>
          <a:bodyPr/>
          <a:lstStyle/>
          <a:p>
            <a:r>
              <a:rPr lang="en-US" dirty="0" smtClean="0"/>
              <a:t>If you wanted to test for significance using a confidence interval, you would construct your interval (as before) and check to see if </a:t>
            </a:r>
            <a:r>
              <a:rPr lang="en-US" dirty="0" err="1" smtClean="0"/>
              <a:t>μfalls</a:t>
            </a:r>
            <a:r>
              <a:rPr lang="en-US" dirty="0" smtClean="0"/>
              <a:t> in our interval.  If it does NOT, then we reject the null and say we have found significant results.</a:t>
            </a:r>
          </a:p>
          <a:p>
            <a:pPr lvl="1"/>
            <a:r>
              <a:rPr lang="en-US" dirty="0" smtClean="0"/>
              <a:t>Remember to construct your interval based on the alpha you set.  So if you want α = .01, you have to construct a 99% CI etc.</a:t>
            </a:r>
            <a:endParaRPr lang="en-US" dirty="0"/>
          </a:p>
        </p:txBody>
      </p:sp>
    </p:spTree>
    <p:extLst>
      <p:ext uri="{BB962C8B-B14F-4D97-AF65-F5344CB8AC3E}">
        <p14:creationId xmlns:p14="http://schemas.microsoft.com/office/powerpoint/2010/main" val="10337908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endParaRPr lang="en-US" dirty="0"/>
          </a:p>
        </p:txBody>
      </p:sp>
      <p:sp>
        <p:nvSpPr>
          <p:cNvPr id="3" name="Content Placeholder 2"/>
          <p:cNvSpPr>
            <a:spLocks noGrp="1"/>
          </p:cNvSpPr>
          <p:nvPr>
            <p:ph idx="1"/>
          </p:nvPr>
        </p:nvSpPr>
        <p:spPr>
          <a:xfrm>
            <a:off x="1043492" y="2323652"/>
            <a:ext cx="7201739" cy="3870040"/>
          </a:xfrm>
        </p:spPr>
        <p:txBody>
          <a:bodyPr>
            <a:normAutofit lnSpcReduction="10000"/>
          </a:bodyPr>
          <a:lstStyle/>
          <a:p>
            <a:r>
              <a:rPr lang="en-US" dirty="0" smtClean="0"/>
              <a:t>lets do the previous one, but using a CI and a 90% α level. </a:t>
            </a:r>
          </a:p>
          <a:p>
            <a:pPr lvl="1"/>
            <a:r>
              <a:rPr lang="en-US" dirty="0" smtClean="0"/>
              <a:t>Construct interval around     =129.93  using our </a:t>
            </a:r>
            <a:r>
              <a:rPr lang="en-US" dirty="0" err="1"/>
              <a:t>σ</a:t>
            </a:r>
            <a:r>
              <a:rPr lang="en-US" dirty="0"/>
              <a:t> = 15</a:t>
            </a:r>
          </a:p>
          <a:p>
            <a:pPr marL="365760" lvl="1" indent="0">
              <a:buNone/>
            </a:pPr>
            <a:endParaRPr lang="en-US" dirty="0" smtClean="0"/>
          </a:p>
          <a:p>
            <a:pPr marL="365760" lvl="1" indent="0">
              <a:buNone/>
            </a:pPr>
            <a:r>
              <a:rPr lang="en-US" dirty="0" smtClean="0"/>
              <a:t>129.93 +/- (1.645)( 15/√72)  = (127.02, 132.84) </a:t>
            </a:r>
          </a:p>
          <a:p>
            <a:pPr marL="365760" lvl="1" indent="0">
              <a:buNone/>
            </a:pPr>
            <a:endParaRPr lang="en-US" dirty="0"/>
          </a:p>
          <a:p>
            <a:pPr marL="365760" lvl="1" indent="0">
              <a:buNone/>
            </a:pPr>
            <a:r>
              <a:rPr lang="en-US" dirty="0" smtClean="0"/>
              <a:t>Our true population mean μ</a:t>
            </a:r>
            <a:r>
              <a:rPr lang="en-US" dirty="0"/>
              <a:t>= 128 </a:t>
            </a:r>
            <a:r>
              <a:rPr lang="en-US" dirty="0" smtClean="0"/>
              <a:t>does fall in this interval, so we FAIL TO REJECT the null.  Results non-significant. </a:t>
            </a:r>
          </a:p>
          <a:p>
            <a:pPr marL="365760" lvl="1" indent="0">
              <a:buNone/>
            </a:pPr>
            <a:r>
              <a:rPr lang="en-US" dirty="0" smtClean="0"/>
              <a:t>        </a:t>
            </a:r>
            <a:endParaRPr lang="en-US" dirty="0"/>
          </a:p>
        </p:txBody>
      </p:sp>
      <p:pic>
        <p:nvPicPr>
          <p:cNvPr id="5" name="Picture 4"/>
          <p:cNvPicPr>
            <a:picLocks noChangeAspect="1"/>
          </p:cNvPicPr>
          <p:nvPr/>
        </p:nvPicPr>
        <p:blipFill>
          <a:blip r:embed="rId2"/>
          <a:stretch>
            <a:fillRect/>
          </a:stretch>
        </p:blipFill>
        <p:spPr>
          <a:xfrm>
            <a:off x="5305668" y="2960507"/>
            <a:ext cx="330200" cy="368300"/>
          </a:xfrm>
          <a:prstGeom prst="rect">
            <a:avLst/>
          </a:prstGeom>
        </p:spPr>
      </p:pic>
    </p:spTree>
    <p:extLst>
      <p:ext uri="{BB962C8B-B14F-4D97-AF65-F5344CB8AC3E}">
        <p14:creationId xmlns:p14="http://schemas.microsoft.com/office/powerpoint/2010/main" val="234008438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11.3 Uses and abuses of significance tests</a:t>
            </a:r>
            <a:endParaRPr lang="en-US" dirty="0"/>
          </a:p>
        </p:txBody>
      </p:sp>
      <p:sp>
        <p:nvSpPr>
          <p:cNvPr id="3" name="Content Placeholder 2"/>
          <p:cNvSpPr>
            <a:spLocks noGrp="1"/>
          </p:cNvSpPr>
          <p:nvPr>
            <p:ph idx="1"/>
          </p:nvPr>
        </p:nvSpPr>
        <p:spPr/>
        <p:txBody>
          <a:bodyPr>
            <a:normAutofit lnSpcReduction="10000"/>
          </a:bodyPr>
          <a:lstStyle/>
          <a:p>
            <a:r>
              <a:rPr lang="en-US" dirty="0" smtClean="0"/>
              <a:t>Cautions: </a:t>
            </a:r>
          </a:p>
          <a:p>
            <a:pPr lvl="1"/>
            <a:r>
              <a:rPr lang="en-US" dirty="0" smtClean="0"/>
              <a:t>Statistical significance is not the same as practical importance. </a:t>
            </a:r>
          </a:p>
          <a:p>
            <a:pPr lvl="1"/>
            <a:r>
              <a:rPr lang="en-US" dirty="0" smtClean="0"/>
              <a:t>A few outliers can produce highly significant results (or destroy the significance of otherwise-convincing data).  </a:t>
            </a:r>
          </a:p>
          <a:p>
            <a:pPr lvl="1"/>
            <a:r>
              <a:rPr lang="en-US" dirty="0" smtClean="0"/>
              <a:t>NOT ROBUST</a:t>
            </a:r>
          </a:p>
          <a:p>
            <a:pPr lvl="1"/>
            <a:r>
              <a:rPr lang="en-US" dirty="0" smtClean="0"/>
              <a:t>Beware of multiple analysis (running multiple alpha levels to attain significance </a:t>
            </a:r>
            <a:r>
              <a:rPr lang="en-US" dirty="0" err="1" smtClean="0"/>
              <a:t>etc</a:t>
            </a:r>
            <a:r>
              <a:rPr lang="en-US" dirty="0" smtClean="0"/>
              <a:t>).</a:t>
            </a:r>
            <a:endParaRPr lang="en-US" dirty="0"/>
          </a:p>
        </p:txBody>
      </p:sp>
    </p:spTree>
    <p:extLst>
      <p:ext uri="{BB962C8B-B14F-4D97-AF65-F5344CB8AC3E}">
        <p14:creationId xmlns:p14="http://schemas.microsoft.com/office/powerpoint/2010/main" val="25971885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11.4 Using inference to make decisions</a:t>
            </a:r>
            <a:endParaRPr lang="en-US" dirty="0"/>
          </a:p>
        </p:txBody>
      </p:sp>
      <p:sp>
        <p:nvSpPr>
          <p:cNvPr id="3" name="Content Placeholder 2"/>
          <p:cNvSpPr>
            <a:spLocks noGrp="1"/>
          </p:cNvSpPr>
          <p:nvPr>
            <p:ph idx="1"/>
          </p:nvPr>
        </p:nvSpPr>
        <p:spPr>
          <a:xfrm>
            <a:off x="1043492" y="2323652"/>
            <a:ext cx="7024742" cy="3987271"/>
          </a:xfrm>
        </p:spPr>
        <p:txBody>
          <a:bodyPr>
            <a:normAutofit lnSpcReduction="10000"/>
          </a:bodyPr>
          <a:lstStyle/>
          <a:p>
            <a:r>
              <a:rPr lang="en-US" dirty="0" smtClean="0"/>
              <a:t>Type I vs. Type II error: when we make a decision based on a significance test (reject vs. fail to reject), we hope our decision is correct, but it may in fact be wrong (we really have no way of knowing- if we did, we wouldn’t have done the test in the first place).  </a:t>
            </a:r>
          </a:p>
          <a:p>
            <a:r>
              <a:rPr lang="en-US" dirty="0" smtClean="0"/>
              <a:t>Sometimes we get a rare freak sample and reject the null when it’s actually true, or we might fail to reject when it’s truly a false claim.</a:t>
            </a:r>
            <a:endParaRPr lang="en-US" dirty="0"/>
          </a:p>
        </p:txBody>
      </p:sp>
    </p:spTree>
    <p:extLst>
      <p:ext uri="{BB962C8B-B14F-4D97-AF65-F5344CB8AC3E}">
        <p14:creationId xmlns:p14="http://schemas.microsoft.com/office/powerpoint/2010/main" val="9619972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rcRect t="-97151" b="-97151"/>
          <a:stretch>
            <a:fillRect/>
          </a:stretch>
        </p:blipFill>
        <p:spPr>
          <a:xfrm>
            <a:off x="1063031" y="0"/>
            <a:ext cx="6777317" cy="3508977"/>
          </a:xfrm>
        </p:spPr>
      </p:pic>
      <p:graphicFrame>
        <p:nvGraphicFramePr>
          <p:cNvPr id="5" name="Table 4"/>
          <p:cNvGraphicFramePr>
            <a:graphicFrameLocks noGrp="1"/>
          </p:cNvGraphicFramePr>
          <p:nvPr>
            <p:extLst>
              <p:ext uri="{D42A27DB-BD31-4B8C-83A1-F6EECF244321}">
                <p14:modId xmlns:p14="http://schemas.microsoft.com/office/powerpoint/2010/main" val="2102246183"/>
              </p:ext>
            </p:extLst>
          </p:nvPr>
        </p:nvGraphicFramePr>
        <p:xfrm>
          <a:off x="1082569" y="2688853"/>
          <a:ext cx="6757779" cy="1640247"/>
        </p:xfrm>
        <a:graphic>
          <a:graphicData uri="http://schemas.openxmlformats.org/drawingml/2006/table">
            <a:tbl>
              <a:tblPr firstRow="1" bandRow="1">
                <a:tableStyleId>{3C2FFA5D-87B4-456A-9821-1D502468CF0F}</a:tableStyleId>
              </a:tblPr>
              <a:tblGrid>
                <a:gridCol w="2252593"/>
                <a:gridCol w="2252593"/>
                <a:gridCol w="2252593"/>
              </a:tblGrid>
              <a:tr h="546749">
                <a:tc>
                  <a:txBody>
                    <a:bodyPr/>
                    <a:lstStyle/>
                    <a:p>
                      <a:endParaRPr lang="en-US" dirty="0"/>
                    </a:p>
                  </a:txBody>
                  <a:tcPr/>
                </a:tc>
                <a:tc>
                  <a:txBody>
                    <a:bodyPr/>
                    <a:lstStyle/>
                    <a:p>
                      <a:r>
                        <a:rPr lang="en-US" dirty="0" smtClean="0"/>
                        <a:t>H</a:t>
                      </a:r>
                      <a:r>
                        <a:rPr lang="en-US" baseline="-25000" dirty="0" smtClean="0"/>
                        <a:t>0</a:t>
                      </a:r>
                      <a:r>
                        <a:rPr lang="en-US" baseline="0" dirty="0" smtClean="0"/>
                        <a:t> true</a:t>
                      </a:r>
                      <a:endParaRPr lang="en-US" dirty="0"/>
                    </a:p>
                  </a:txBody>
                  <a:tcPr/>
                </a:tc>
                <a:tc>
                  <a:txBody>
                    <a:bodyPr/>
                    <a:lstStyle/>
                    <a:p>
                      <a:r>
                        <a:rPr lang="en-US" dirty="0" smtClean="0"/>
                        <a:t>H</a:t>
                      </a:r>
                      <a:r>
                        <a:rPr lang="en-US" baseline="-25000" dirty="0" smtClean="0"/>
                        <a:t>a</a:t>
                      </a:r>
                      <a:r>
                        <a:rPr lang="en-US" baseline="0" dirty="0" smtClean="0"/>
                        <a:t> true</a:t>
                      </a:r>
                      <a:endParaRPr lang="en-US" dirty="0"/>
                    </a:p>
                  </a:txBody>
                  <a:tcPr/>
                </a:tc>
              </a:tr>
              <a:tr h="546749">
                <a:tc>
                  <a:txBody>
                    <a:bodyPr/>
                    <a:lstStyle/>
                    <a:p>
                      <a:r>
                        <a:rPr lang="en-US" dirty="0" smtClean="0"/>
                        <a:t>Reject H</a:t>
                      </a:r>
                      <a:r>
                        <a:rPr lang="en-US" baseline="-25000" dirty="0" smtClean="0"/>
                        <a:t>0</a:t>
                      </a:r>
                      <a:endParaRPr lang="en-US" dirty="0"/>
                    </a:p>
                  </a:txBody>
                  <a:tcPr/>
                </a:tc>
                <a:tc>
                  <a:txBody>
                    <a:bodyPr/>
                    <a:lstStyle/>
                    <a:p>
                      <a:r>
                        <a:rPr lang="en-US" dirty="0" smtClean="0"/>
                        <a:t>Type I error</a:t>
                      </a:r>
                      <a:endParaRPr lang="en-US" dirty="0"/>
                    </a:p>
                  </a:txBody>
                  <a:tcPr/>
                </a:tc>
                <a:tc>
                  <a:txBody>
                    <a:bodyPr/>
                    <a:lstStyle/>
                    <a:p>
                      <a:r>
                        <a:rPr lang="en-US" dirty="0" smtClean="0"/>
                        <a:t>Correct decision</a:t>
                      </a:r>
                      <a:endParaRPr lang="en-US" dirty="0"/>
                    </a:p>
                  </a:txBody>
                  <a:tcPr/>
                </a:tc>
              </a:tr>
              <a:tr h="546749">
                <a:tc>
                  <a:txBody>
                    <a:bodyPr/>
                    <a:lstStyle/>
                    <a:p>
                      <a:r>
                        <a:rPr lang="en-US" dirty="0" smtClean="0"/>
                        <a:t>Fail to reject H</a:t>
                      </a:r>
                      <a:r>
                        <a:rPr lang="en-US" baseline="-25000" dirty="0" smtClean="0"/>
                        <a:t>0</a:t>
                      </a:r>
                      <a:endParaRPr lang="en-US" dirty="0"/>
                    </a:p>
                  </a:txBody>
                  <a:tcPr/>
                </a:tc>
                <a:tc>
                  <a:txBody>
                    <a:bodyPr/>
                    <a:lstStyle/>
                    <a:p>
                      <a:r>
                        <a:rPr lang="en-US" dirty="0" smtClean="0"/>
                        <a:t>Correct decision</a:t>
                      </a:r>
                      <a:endParaRPr lang="en-US" dirty="0"/>
                    </a:p>
                  </a:txBody>
                  <a:tcPr/>
                </a:tc>
                <a:tc>
                  <a:txBody>
                    <a:bodyPr/>
                    <a:lstStyle/>
                    <a:p>
                      <a:r>
                        <a:rPr lang="en-US" dirty="0" smtClean="0"/>
                        <a:t>Type</a:t>
                      </a:r>
                      <a:r>
                        <a:rPr lang="en-US" baseline="0" dirty="0" smtClean="0"/>
                        <a:t> II error</a:t>
                      </a:r>
                      <a:endParaRPr lang="en-US" dirty="0"/>
                    </a:p>
                  </a:txBody>
                  <a:tcPr/>
                </a:tc>
              </a:tr>
            </a:tbl>
          </a:graphicData>
        </a:graphic>
      </p:graphicFrame>
    </p:spTree>
    <p:extLst>
      <p:ext uri="{BB962C8B-B14F-4D97-AF65-F5344CB8AC3E}">
        <p14:creationId xmlns:p14="http://schemas.microsoft.com/office/powerpoint/2010/main" val="2058136492"/>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1043491" y="2323652"/>
            <a:ext cx="7475277" cy="4202194"/>
          </a:xfrm>
        </p:spPr>
        <p:txBody>
          <a:bodyPr>
            <a:normAutofit/>
          </a:bodyPr>
          <a:lstStyle/>
          <a:p>
            <a:r>
              <a:rPr lang="en-US" dirty="0" smtClean="0"/>
              <a:t>What if, after doing the study with the male execs and blood pressure, you find out that the 72 people in your sample just came back from a week long spa vacation and were extra relaxed.  Had you tested them during a typical work week, their stress levels and blood pressure would have been MUCH higher.  </a:t>
            </a:r>
          </a:p>
          <a:p>
            <a:pPr lvl="1"/>
            <a:r>
              <a:rPr lang="en-US" dirty="0" smtClean="0"/>
              <a:t>So the fact that we failed to reject the null, when in reality we should have rejected it (had our data been accurate), is a type II error</a:t>
            </a:r>
            <a:endParaRPr lang="en-US" dirty="0"/>
          </a:p>
        </p:txBody>
      </p:sp>
    </p:spTree>
    <p:extLst>
      <p:ext uri="{BB962C8B-B14F-4D97-AF65-F5344CB8AC3E}">
        <p14:creationId xmlns:p14="http://schemas.microsoft.com/office/powerpoint/2010/main" val="13346871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is more serious? Type I or Type II?  </a:t>
            </a:r>
            <a:endParaRPr lang="en-US" dirty="0"/>
          </a:p>
        </p:txBody>
      </p:sp>
      <p:sp>
        <p:nvSpPr>
          <p:cNvPr id="3" name="Content Placeholder 2"/>
          <p:cNvSpPr>
            <a:spLocks noGrp="1"/>
          </p:cNvSpPr>
          <p:nvPr>
            <p:ph idx="1"/>
          </p:nvPr>
        </p:nvSpPr>
        <p:spPr/>
        <p:txBody>
          <a:bodyPr/>
          <a:lstStyle/>
          <a:p>
            <a:r>
              <a:rPr lang="en-US" dirty="0" smtClean="0"/>
              <a:t>Depends on the study.  If we’re talking about a drug for example, failing to reject the null might have disastrous consequences! </a:t>
            </a:r>
            <a:endParaRPr lang="en-US" dirty="0"/>
          </a:p>
        </p:txBody>
      </p:sp>
    </p:spTree>
    <p:extLst>
      <p:ext uri="{BB962C8B-B14F-4D97-AF65-F5344CB8AC3E}">
        <p14:creationId xmlns:p14="http://schemas.microsoft.com/office/powerpoint/2010/main" val="263086730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Stating a hypothesis</a:t>
            </a:r>
            <a:endParaRPr lang="en-US" dirty="0"/>
          </a:p>
        </p:txBody>
      </p:sp>
      <p:sp>
        <p:nvSpPr>
          <p:cNvPr id="3" name="Content Placeholder 2"/>
          <p:cNvSpPr>
            <a:spLocks noGrp="1"/>
          </p:cNvSpPr>
          <p:nvPr>
            <p:ph idx="1"/>
          </p:nvPr>
        </p:nvSpPr>
        <p:spPr/>
        <p:txBody>
          <a:bodyPr>
            <a:normAutofit lnSpcReduction="10000"/>
          </a:bodyPr>
          <a:lstStyle/>
          <a:p>
            <a:r>
              <a:rPr lang="en-US" dirty="0" smtClean="0"/>
              <a:t>A statistical test starts with a careful statement of the claims we want to compare.  Because the reasoning of tests look for evidence </a:t>
            </a:r>
            <a:r>
              <a:rPr lang="en-US" i="1" dirty="0" smtClean="0"/>
              <a:t>against</a:t>
            </a:r>
            <a:r>
              <a:rPr lang="en-US" dirty="0" smtClean="0"/>
              <a:t> a claim, we start with the claim we seek evidence AGAINST.  </a:t>
            </a:r>
          </a:p>
          <a:p>
            <a:pPr lvl="1"/>
            <a:r>
              <a:rPr lang="en-US" dirty="0" smtClean="0"/>
              <a:t>This is called our NULL HYPOTHESIS. </a:t>
            </a:r>
          </a:p>
          <a:p>
            <a:pPr lvl="1"/>
            <a:r>
              <a:rPr lang="en-US" dirty="0" smtClean="0"/>
              <a:t>The claim about the population we are trying to find evidence FOR is our ALTERNATIVE hypothesis</a:t>
            </a:r>
          </a:p>
        </p:txBody>
      </p:sp>
    </p:spTree>
    <p:extLst>
      <p:ext uri="{BB962C8B-B14F-4D97-AF65-F5344CB8AC3E}">
        <p14:creationId xmlns:p14="http://schemas.microsoft.com/office/powerpoint/2010/main" val="17260027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 probabilities</a:t>
            </a:r>
            <a:endParaRPr lang="en-US" dirty="0"/>
          </a:p>
        </p:txBody>
      </p:sp>
      <p:sp>
        <p:nvSpPr>
          <p:cNvPr id="3" name="Content Placeholder 2"/>
          <p:cNvSpPr>
            <a:spLocks noGrp="1"/>
          </p:cNvSpPr>
          <p:nvPr>
            <p:ph idx="1"/>
          </p:nvPr>
        </p:nvSpPr>
        <p:spPr/>
        <p:txBody>
          <a:bodyPr/>
          <a:lstStyle/>
          <a:p>
            <a:r>
              <a:rPr lang="en-US" dirty="0" smtClean="0"/>
              <a:t>While we never can know if we are making a type I or type II error, we can calculate the </a:t>
            </a:r>
            <a:r>
              <a:rPr lang="en-US" i="1" dirty="0" smtClean="0"/>
              <a:t>probability</a:t>
            </a:r>
            <a:r>
              <a:rPr lang="en-US" dirty="0" smtClean="0"/>
              <a:t> of making an error.  </a:t>
            </a:r>
          </a:p>
          <a:p>
            <a:pPr lvl="1"/>
            <a:r>
              <a:rPr lang="en-US" dirty="0" smtClean="0"/>
              <a:t>Probability of making a type I error is just alpha! So if your alpha is .05, the probability of rejecting the null when it is in fact true is 5%</a:t>
            </a:r>
            <a:endParaRPr lang="en-US" dirty="0"/>
          </a:p>
        </p:txBody>
      </p:sp>
    </p:spTree>
    <p:extLst>
      <p:ext uri="{BB962C8B-B14F-4D97-AF65-F5344CB8AC3E}">
        <p14:creationId xmlns:p14="http://schemas.microsoft.com/office/powerpoint/2010/main" val="39086825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and Type II error</a:t>
            </a:r>
            <a:endParaRPr lang="en-US" dirty="0"/>
          </a:p>
        </p:txBody>
      </p:sp>
      <p:sp>
        <p:nvSpPr>
          <p:cNvPr id="3" name="Content Placeholder 2"/>
          <p:cNvSpPr>
            <a:spLocks noGrp="1"/>
          </p:cNvSpPr>
          <p:nvPr>
            <p:ph idx="1"/>
          </p:nvPr>
        </p:nvSpPr>
        <p:spPr>
          <a:xfrm>
            <a:off x="1043492" y="2323652"/>
            <a:ext cx="6777317" cy="4124040"/>
          </a:xfrm>
        </p:spPr>
        <p:txBody>
          <a:bodyPr>
            <a:normAutofit fontScale="92500" lnSpcReduction="10000"/>
          </a:bodyPr>
          <a:lstStyle/>
          <a:p>
            <a:r>
              <a:rPr lang="en-US" dirty="0" smtClean="0"/>
              <a:t>Power is the probability of correctly rejecting the null.  We want power to be high (meaning when we do a test or experiment, our goal is to reject the null and find something interesting, but in the grand scheme that is meaningless if when you reject the null your probability of it being an erroneous rejection is high).</a:t>
            </a:r>
          </a:p>
          <a:p>
            <a:r>
              <a:rPr lang="en-US" dirty="0" smtClean="0"/>
              <a:t>Since making a type II error is the probability of failing to reject the null when you should have rejected, power is the opposite (or converse) probability.  </a:t>
            </a:r>
            <a:endParaRPr lang="en-US" dirty="0"/>
          </a:p>
          <a:p>
            <a:pPr lvl="1"/>
            <a:r>
              <a:rPr lang="en-US" dirty="0" smtClean="0"/>
              <a:t>1 – probability of a type II error.  </a:t>
            </a:r>
            <a:endParaRPr lang="en-US" dirty="0"/>
          </a:p>
        </p:txBody>
      </p:sp>
    </p:spTree>
    <p:extLst>
      <p:ext uri="{BB962C8B-B14F-4D97-AF65-F5344CB8AC3E}">
        <p14:creationId xmlns:p14="http://schemas.microsoft.com/office/powerpoint/2010/main" val="7631590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Beta βis our symbol for a type II error </a:t>
            </a:r>
          </a:p>
          <a:p>
            <a:r>
              <a:rPr lang="en-US" dirty="0" smtClean="0"/>
              <a:t>power = 1 – β</a:t>
            </a:r>
          </a:p>
          <a:p>
            <a:endParaRPr lang="en-US" dirty="0"/>
          </a:p>
          <a:p>
            <a:r>
              <a:rPr lang="en-US" dirty="0" smtClean="0"/>
              <a:t>High power is desirable. Along with 95% CI’s and .05 significance tests, 80% power is desirable.  </a:t>
            </a:r>
          </a:p>
          <a:p>
            <a:pPr lvl="1"/>
            <a:r>
              <a:rPr lang="en-US" dirty="0" smtClean="0"/>
              <a:t>Many US </a:t>
            </a:r>
            <a:r>
              <a:rPr lang="en-US" dirty="0" err="1" smtClean="0"/>
              <a:t>govt</a:t>
            </a:r>
            <a:r>
              <a:rPr lang="en-US" dirty="0" smtClean="0"/>
              <a:t> agencies that provide research funds require a the tests to be sufficient to detect important results 80% of the time using a significance test with alpha = .05.  </a:t>
            </a:r>
            <a:endParaRPr lang="en-US" dirty="0"/>
          </a:p>
        </p:txBody>
      </p:sp>
    </p:spTree>
    <p:extLst>
      <p:ext uri="{BB962C8B-B14F-4D97-AF65-F5344CB8AC3E}">
        <p14:creationId xmlns:p14="http://schemas.microsoft.com/office/powerpoint/2010/main" val="18364935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Increasing power</a:t>
            </a:r>
            <a:endParaRPr lang="en-US" dirty="0"/>
          </a:p>
        </p:txBody>
      </p:sp>
      <p:sp>
        <p:nvSpPr>
          <p:cNvPr id="3" name="Content Placeholder 2"/>
          <p:cNvSpPr>
            <a:spLocks noGrp="1"/>
          </p:cNvSpPr>
          <p:nvPr>
            <p:ph idx="1"/>
          </p:nvPr>
        </p:nvSpPr>
        <p:spPr>
          <a:xfrm>
            <a:off x="371232" y="2170664"/>
            <a:ext cx="8128000" cy="4394259"/>
          </a:xfrm>
        </p:spPr>
        <p:txBody>
          <a:bodyPr>
            <a:normAutofit fontScale="92500"/>
          </a:bodyPr>
          <a:lstStyle/>
          <a:p>
            <a:r>
              <a:rPr lang="en-US" dirty="0" smtClean="0"/>
              <a:t>Increase α.  A test at the 5% significance level will have a greater chance of rejecting the null than a 1% level because you have a smaller critical value to beat (aka the strength of evidence required for rejection is less). </a:t>
            </a:r>
          </a:p>
          <a:p>
            <a:r>
              <a:rPr lang="en-US" dirty="0" smtClean="0"/>
              <a:t>Increase the sample size.  More data provides more info about x bar, so we will have a better chance of distinguishing values of mu. </a:t>
            </a:r>
          </a:p>
          <a:p>
            <a:r>
              <a:rPr lang="en-US" dirty="0" smtClean="0"/>
              <a:t>Decrease sigma (same effect as increasing sample size…more info about x bar).  </a:t>
            </a:r>
          </a:p>
          <a:p>
            <a:pPr lvl="1"/>
            <a:r>
              <a:rPr lang="en-US" dirty="0" smtClean="0"/>
              <a:t>Improving the measurement process and restricting attention to a subpopulation are two common ways to decrease sigma. </a:t>
            </a:r>
            <a:endParaRPr lang="en-US" dirty="0"/>
          </a:p>
        </p:txBody>
      </p:sp>
    </p:spTree>
    <p:extLst>
      <p:ext uri="{BB962C8B-B14F-4D97-AF65-F5344CB8AC3E}">
        <p14:creationId xmlns:p14="http://schemas.microsoft.com/office/powerpoint/2010/main" val="17887903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advice? </a:t>
            </a:r>
            <a:endParaRPr lang="en-US" dirty="0"/>
          </a:p>
        </p:txBody>
      </p:sp>
      <p:sp>
        <p:nvSpPr>
          <p:cNvPr id="3" name="Content Placeholder 2"/>
          <p:cNvSpPr>
            <a:spLocks noGrp="1"/>
          </p:cNvSpPr>
          <p:nvPr>
            <p:ph idx="1"/>
          </p:nvPr>
        </p:nvSpPr>
        <p:spPr/>
        <p:txBody>
          <a:bodyPr/>
          <a:lstStyle/>
          <a:p>
            <a:r>
              <a:rPr lang="en-US" dirty="0" smtClean="0"/>
              <a:t>to maximize power, choose as high an alpha level (type I error probability) as you are willing to risk AND as large a sample as you can afford.</a:t>
            </a:r>
          </a:p>
          <a:p>
            <a:endParaRPr lang="en-US" dirty="0"/>
          </a:p>
          <a:p>
            <a:pPr lvl="1"/>
            <a:r>
              <a:rPr lang="en-US" dirty="0" smtClean="0"/>
              <a:t>You will not compute power or type II error  in this course unless one of them is given to you (then you can calculate the other)</a:t>
            </a:r>
            <a:r>
              <a:rPr lang="en-US" smtClean="0"/>
              <a:t>.  </a:t>
            </a:r>
            <a:endParaRPr lang="en-US" dirty="0"/>
          </a:p>
        </p:txBody>
      </p:sp>
    </p:spTree>
    <p:extLst>
      <p:ext uri="{BB962C8B-B14F-4D97-AF65-F5344CB8AC3E}">
        <p14:creationId xmlns:p14="http://schemas.microsoft.com/office/powerpoint/2010/main" val="427549837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(one-sided)</a:t>
            </a:r>
            <a:endParaRPr lang="en-US" dirty="0"/>
          </a:p>
        </p:txBody>
      </p:sp>
      <p:sp>
        <p:nvSpPr>
          <p:cNvPr id="3" name="Content Placeholder 2"/>
          <p:cNvSpPr>
            <a:spLocks noGrp="1"/>
          </p:cNvSpPr>
          <p:nvPr>
            <p:ph idx="1"/>
          </p:nvPr>
        </p:nvSpPr>
        <p:spPr>
          <a:xfrm>
            <a:off x="1043492" y="2323652"/>
            <a:ext cx="6777317" cy="4163117"/>
          </a:xfrm>
        </p:spPr>
        <p:txBody>
          <a:bodyPr>
            <a:normAutofit fontScale="85000" lnSpcReduction="10000"/>
          </a:bodyPr>
          <a:lstStyle/>
          <a:p>
            <a:r>
              <a:rPr lang="en-US" dirty="0" smtClean="0"/>
              <a:t>Attitudes towards school and study habits on a national survey range from 0 to 200.  The mean score for US college students is 115 with a standard deviation of 30.  Assume normality in this population.  A teacher suspects that older students have better attitudes towards school.  She gives the survey to a SRS of 25 students. </a:t>
            </a:r>
          </a:p>
          <a:p>
            <a:pPr lvl="1"/>
            <a:r>
              <a:rPr lang="en-US" dirty="0" smtClean="0"/>
              <a:t>We seek evidence AGAINST the claim that Mu = 115.  </a:t>
            </a:r>
          </a:p>
          <a:p>
            <a:pPr lvl="1"/>
            <a:r>
              <a:rPr lang="en-US" dirty="0" smtClean="0"/>
              <a:t>Null: H</a:t>
            </a:r>
            <a:r>
              <a:rPr lang="en-US" baseline="-25000" dirty="0" smtClean="0"/>
              <a:t>0</a:t>
            </a:r>
            <a:r>
              <a:rPr lang="en-US" dirty="0" smtClean="0"/>
              <a:t>:</a:t>
            </a:r>
            <a:r>
              <a:rPr lang="en-US" baseline="-25000" dirty="0" smtClean="0"/>
              <a:t>  </a:t>
            </a:r>
            <a:r>
              <a:rPr lang="en-US" dirty="0" smtClean="0"/>
              <a:t> μ= 115</a:t>
            </a:r>
          </a:p>
          <a:p>
            <a:pPr lvl="1"/>
            <a:r>
              <a:rPr lang="en-US" dirty="0" smtClean="0"/>
              <a:t>Alternate: H</a:t>
            </a:r>
            <a:r>
              <a:rPr lang="en-US" baseline="-25000" dirty="0" smtClean="0"/>
              <a:t>a</a:t>
            </a:r>
            <a:r>
              <a:rPr lang="en-US" dirty="0" smtClean="0"/>
              <a:t>: μ&gt; 115</a:t>
            </a:r>
          </a:p>
          <a:p>
            <a:pPr marL="365760" lvl="1" indent="0">
              <a:buNone/>
            </a:pPr>
            <a:r>
              <a:rPr lang="en-US" dirty="0" smtClean="0"/>
              <a:t>*Be sure to state the hypothesis in terms of population b/c we are making inference/claims about our pop!</a:t>
            </a:r>
            <a:endParaRPr lang="en-US" dirty="0"/>
          </a:p>
        </p:txBody>
      </p:sp>
    </p:spTree>
    <p:extLst>
      <p:ext uri="{BB962C8B-B14F-4D97-AF65-F5344CB8AC3E}">
        <p14:creationId xmlns:p14="http://schemas.microsoft.com/office/powerpoint/2010/main" val="33066999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vs. Two sided </a:t>
            </a:r>
            <a:r>
              <a:rPr lang="en-US" dirty="0" err="1" smtClean="0"/>
              <a:t>hypoth</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If the previous example said the teacher thought that seniors had a DIFFERENT attitude towards study habits (but didn’t specify better or worse), we would be doing a two sided hypothesis because the alternate is that </a:t>
            </a:r>
            <a:r>
              <a:rPr lang="en-US" dirty="0" err="1" smtClean="0"/>
              <a:t>μcould</a:t>
            </a:r>
            <a:r>
              <a:rPr lang="en-US" dirty="0" smtClean="0"/>
              <a:t> be &gt; or &lt; 115.  So we state it as:</a:t>
            </a:r>
          </a:p>
          <a:p>
            <a:pPr lvl="1"/>
            <a:r>
              <a:rPr lang="en-US" dirty="0" smtClean="0"/>
              <a:t>H</a:t>
            </a:r>
            <a:r>
              <a:rPr lang="en-US" baseline="-25000" dirty="0" smtClean="0"/>
              <a:t>a</a:t>
            </a:r>
            <a:r>
              <a:rPr lang="en-US" dirty="0" smtClean="0"/>
              <a:t>: μ≠ 115</a:t>
            </a:r>
          </a:p>
          <a:p>
            <a:pPr lvl="1"/>
            <a:r>
              <a:rPr lang="en-US" dirty="0" smtClean="0"/>
              <a:t>**The alternative hypothesis should express the hopes or suspicions we have before we see the data.  It is cheating to first look at the data and then frame H</a:t>
            </a:r>
            <a:r>
              <a:rPr lang="en-US" baseline="-25000" dirty="0" smtClean="0"/>
              <a:t>a</a:t>
            </a:r>
            <a:r>
              <a:rPr lang="en-US" dirty="0" smtClean="0"/>
              <a:t> to fit what the data show!</a:t>
            </a:r>
            <a:endParaRPr lang="en-US" dirty="0"/>
          </a:p>
        </p:txBody>
      </p:sp>
    </p:spTree>
    <p:extLst>
      <p:ext uri="{BB962C8B-B14F-4D97-AF65-F5344CB8AC3E}">
        <p14:creationId xmlns:p14="http://schemas.microsoft.com/office/powerpoint/2010/main" val="16034539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Conditions for Significance tests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same 3 conditions from Chapter 10 should be verified before performing a significance test about a population mean or proportion. </a:t>
            </a:r>
          </a:p>
          <a:p>
            <a:pPr lvl="1"/>
            <a:r>
              <a:rPr lang="en-US" dirty="0" smtClean="0"/>
              <a:t>1. SRS</a:t>
            </a:r>
          </a:p>
          <a:p>
            <a:pPr lvl="1"/>
            <a:r>
              <a:rPr lang="en-US" dirty="0" smtClean="0"/>
              <a:t>2.  Normality: </a:t>
            </a:r>
          </a:p>
          <a:p>
            <a:pPr lvl="2"/>
            <a:r>
              <a:rPr lang="en-US" dirty="0" smtClean="0"/>
              <a:t>For means (data)- population distribution Normal, or large sample size (n&gt;30) or smaller sample with normal histogram/boxplot/probability plot</a:t>
            </a:r>
          </a:p>
          <a:p>
            <a:pPr lvl="2"/>
            <a:r>
              <a:rPr lang="en-US" dirty="0" smtClean="0"/>
              <a:t>For proportions- </a:t>
            </a:r>
            <a:r>
              <a:rPr lang="en-US" dirty="0" err="1" smtClean="0"/>
              <a:t>np</a:t>
            </a:r>
            <a:r>
              <a:rPr lang="en-US" dirty="0" smtClean="0"/>
              <a:t> &gt; 10 and n(1-p) &gt; 10</a:t>
            </a:r>
          </a:p>
          <a:p>
            <a:pPr lvl="1"/>
            <a:r>
              <a:rPr lang="en-US" dirty="0" smtClean="0"/>
              <a:t>3. Independence (10)(n)&lt; population</a:t>
            </a:r>
          </a:p>
        </p:txBody>
      </p:sp>
    </p:spTree>
    <p:extLst>
      <p:ext uri="{BB962C8B-B14F-4D97-AF65-F5344CB8AC3E}">
        <p14:creationId xmlns:p14="http://schemas.microsoft.com/office/powerpoint/2010/main" val="14494773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Statistic</a:t>
            </a:r>
            <a:endParaRPr lang="en-US" dirty="0"/>
          </a:p>
        </p:txBody>
      </p:sp>
      <p:sp>
        <p:nvSpPr>
          <p:cNvPr id="3" name="Content Placeholder 2"/>
          <p:cNvSpPr>
            <a:spLocks noGrp="1"/>
          </p:cNvSpPr>
          <p:nvPr>
            <p:ph idx="1"/>
          </p:nvPr>
        </p:nvSpPr>
        <p:spPr>
          <a:xfrm>
            <a:off x="1043492" y="2323652"/>
            <a:ext cx="6777317" cy="3967733"/>
          </a:xfrm>
        </p:spPr>
        <p:txBody>
          <a:bodyPr>
            <a:normAutofit fontScale="92500" lnSpcReduction="20000"/>
          </a:bodyPr>
          <a:lstStyle/>
          <a:p>
            <a:r>
              <a:rPr lang="en-US" dirty="0" smtClean="0"/>
              <a:t>The significance test compares the value of the parameter (true pop mean, as stated in the null) with the calculated sample mean.  Values of the sample far from the true parameter give evidence against H</a:t>
            </a:r>
            <a:r>
              <a:rPr lang="en-US" baseline="-25000" dirty="0" smtClean="0"/>
              <a:t>0</a:t>
            </a:r>
            <a:r>
              <a:rPr lang="en-US" dirty="0" smtClean="0"/>
              <a:t> </a:t>
            </a:r>
          </a:p>
          <a:p>
            <a:r>
              <a:rPr lang="en-US" dirty="0" smtClean="0"/>
              <a:t>To assess how far the sample statistic is from the population parameter, we have to standardize it (to make comparison)</a:t>
            </a:r>
          </a:p>
          <a:p>
            <a:pPr lvl="1"/>
            <a:r>
              <a:rPr lang="en-US" dirty="0" smtClean="0"/>
              <a:t>Test statistic = (sample value = mu)/standard deviation of sampling distribution     </a:t>
            </a:r>
          </a:p>
          <a:p>
            <a:pPr lvl="2"/>
            <a:r>
              <a:rPr lang="en-US" dirty="0" smtClean="0"/>
              <a:t>this is either sigma/square root n or </a:t>
            </a:r>
          </a:p>
          <a:p>
            <a:pPr marL="685800" lvl="2" indent="0">
              <a:buNone/>
            </a:pPr>
            <a:r>
              <a:rPr lang="en-US" dirty="0" err="1" smtClean="0"/>
              <a:t>S</a:t>
            </a:r>
            <a:r>
              <a:rPr lang="en-US" baseline="-25000" dirty="0" err="1" smtClean="0"/>
              <a:t>x</a:t>
            </a:r>
            <a:r>
              <a:rPr lang="en-US" dirty="0" smtClean="0"/>
              <a:t> / square root n, depending on if you know sigma or not</a:t>
            </a:r>
          </a:p>
          <a:p>
            <a:pPr marL="685800" lvl="2" indent="0">
              <a:buNone/>
            </a:pPr>
            <a:endParaRPr lang="en-US" dirty="0"/>
          </a:p>
        </p:txBody>
      </p:sp>
    </p:spTree>
    <p:extLst>
      <p:ext uri="{BB962C8B-B14F-4D97-AF65-F5344CB8AC3E}">
        <p14:creationId xmlns:p14="http://schemas.microsoft.com/office/powerpoint/2010/main" val="18974686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 test</a:t>
            </a:r>
            <a:endParaRPr lang="en-US" dirty="0"/>
          </a:p>
        </p:txBody>
      </p:sp>
      <p:sp>
        <p:nvSpPr>
          <p:cNvPr id="3" name="Content Placeholder 2"/>
          <p:cNvSpPr>
            <a:spLocks noGrp="1"/>
          </p:cNvSpPr>
          <p:nvPr>
            <p:ph idx="1"/>
          </p:nvPr>
        </p:nvSpPr>
        <p:spPr>
          <a:xfrm>
            <a:off x="1043492" y="2323652"/>
            <a:ext cx="7416662" cy="4045886"/>
          </a:xfrm>
        </p:spPr>
        <p:txBody>
          <a:bodyPr>
            <a:normAutofit fontScale="92500"/>
          </a:bodyPr>
          <a:lstStyle/>
          <a:p>
            <a:r>
              <a:rPr lang="en-US" dirty="0" smtClean="0"/>
              <a:t>We will focus on the Z test first, which is when we know sigma, so the Z test statistic formula is: </a:t>
            </a:r>
          </a:p>
          <a:p>
            <a:endParaRPr lang="en-US" dirty="0"/>
          </a:p>
          <a:p>
            <a:endParaRPr lang="en-US" dirty="0" smtClean="0"/>
          </a:p>
          <a:p>
            <a:endParaRPr lang="en-US" dirty="0"/>
          </a:p>
          <a:p>
            <a:endParaRPr lang="en-US" dirty="0" smtClean="0"/>
          </a:p>
          <a:p>
            <a:endParaRPr lang="en-US" dirty="0" smtClean="0"/>
          </a:p>
          <a:p>
            <a:r>
              <a:rPr lang="en-US" dirty="0" smtClean="0"/>
              <a:t>In that last example, lets say the mean (X bar) of the 25 seniors sampled was 125.  Our calculated Z would be (125 – 115)/ (30/√25) = 1.67</a:t>
            </a:r>
          </a:p>
          <a:p>
            <a:endParaRPr lang="en-US" dirty="0"/>
          </a:p>
          <a:p>
            <a:endParaRPr lang="en-US" dirty="0"/>
          </a:p>
        </p:txBody>
      </p:sp>
      <p:pic>
        <p:nvPicPr>
          <p:cNvPr id="4" name="Picture 3"/>
          <p:cNvPicPr>
            <a:picLocks noChangeAspect="1"/>
          </p:cNvPicPr>
          <p:nvPr/>
        </p:nvPicPr>
        <p:blipFill>
          <a:blip r:embed="rId2"/>
          <a:stretch>
            <a:fillRect/>
          </a:stretch>
        </p:blipFill>
        <p:spPr>
          <a:xfrm>
            <a:off x="3347915" y="3403547"/>
            <a:ext cx="2357316" cy="1613930"/>
          </a:xfrm>
          <a:prstGeom prst="rect">
            <a:avLst/>
          </a:prstGeom>
        </p:spPr>
      </p:pic>
    </p:spTree>
    <p:extLst>
      <p:ext uri="{BB962C8B-B14F-4D97-AF65-F5344CB8AC3E}">
        <p14:creationId xmlns:p14="http://schemas.microsoft.com/office/powerpoint/2010/main" val="42754721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does that fall? </a:t>
            </a:r>
            <a:endParaRPr lang="en-US" dirty="0"/>
          </a:p>
        </p:txBody>
      </p:sp>
      <p:pic>
        <p:nvPicPr>
          <p:cNvPr id="4" name="Content Placeholder 3"/>
          <p:cNvPicPr>
            <a:picLocks noGrp="1" noChangeAspect="1"/>
          </p:cNvPicPr>
          <p:nvPr>
            <p:ph idx="1"/>
          </p:nvPr>
        </p:nvPicPr>
        <p:blipFill>
          <a:blip r:embed="rId2"/>
          <a:srcRect l="-40644" r="-40644"/>
          <a:stretch>
            <a:fillRect/>
          </a:stretch>
        </p:blipFill>
        <p:spPr/>
      </p:pic>
    </p:spTree>
    <p:extLst>
      <p:ext uri="{BB962C8B-B14F-4D97-AF65-F5344CB8AC3E}">
        <p14:creationId xmlns:p14="http://schemas.microsoft.com/office/powerpoint/2010/main" val="150425261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1265</TotalTime>
  <Words>2699</Words>
  <Application>Microsoft Macintosh PowerPoint</Application>
  <PresentationFormat>On-screen Show (4:3)</PresentationFormat>
  <Paragraphs>155</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Austin</vt:lpstr>
      <vt:lpstr>Testing a Claim</vt:lpstr>
      <vt:lpstr>1.1 Intro</vt:lpstr>
      <vt:lpstr>Stating a hypothesis</vt:lpstr>
      <vt:lpstr>Example (one-sided)</vt:lpstr>
      <vt:lpstr>One vs. Two sided hypoth</vt:lpstr>
      <vt:lpstr>Conditions for Significance tests</vt:lpstr>
      <vt:lpstr>Test Statistic</vt:lpstr>
      <vt:lpstr>Z test</vt:lpstr>
      <vt:lpstr>Where does that fall? </vt:lpstr>
      <vt:lpstr>P-Value</vt:lpstr>
      <vt:lpstr>Statistical Significance</vt:lpstr>
      <vt:lpstr>Determining significance</vt:lpstr>
      <vt:lpstr>Typical alpha levels</vt:lpstr>
      <vt:lpstr>Final Step:  Interpreting results in context</vt:lpstr>
      <vt:lpstr>11.2 Carrying out significance tests</vt:lpstr>
      <vt:lpstr>PowerPoint Presentation</vt:lpstr>
      <vt:lpstr>PowerPoint Presentation</vt:lpstr>
      <vt:lpstr>Example Executives’ blood pressure P. 706</vt:lpstr>
      <vt:lpstr>What do we know?</vt:lpstr>
      <vt:lpstr>Step 2: Conditions</vt:lpstr>
      <vt:lpstr>Step 3: Calculations</vt:lpstr>
      <vt:lpstr>Step 4: Interpretation</vt:lpstr>
      <vt:lpstr>Confidence intervals and testing for significance</vt:lpstr>
      <vt:lpstr>Example </vt:lpstr>
      <vt:lpstr>11.3 Uses and abuses of significance tests</vt:lpstr>
      <vt:lpstr>11.4 Using inference to make decisions</vt:lpstr>
      <vt:lpstr>PowerPoint Presentation</vt:lpstr>
      <vt:lpstr>Example</vt:lpstr>
      <vt:lpstr>Which is more serious? Type I or Type II?  </vt:lpstr>
      <vt:lpstr>Error probabilities</vt:lpstr>
      <vt:lpstr>Power and Type II error</vt:lpstr>
      <vt:lpstr>Continued</vt:lpstr>
      <vt:lpstr>Increasing power</vt:lpstr>
      <vt:lpstr>Best advice? </vt:lpstr>
    </vt:vector>
  </TitlesOfParts>
  <Company>Convent of the Sacred Heart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Testing a Claim</dc:title>
  <dc:creator>Information Technology</dc:creator>
  <cp:lastModifiedBy>Information Technology</cp:lastModifiedBy>
  <cp:revision>27</cp:revision>
  <dcterms:created xsi:type="dcterms:W3CDTF">2012-02-09T21:34:28Z</dcterms:created>
  <dcterms:modified xsi:type="dcterms:W3CDTF">2012-02-22T19:54:06Z</dcterms:modified>
</cp:coreProperties>
</file>