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6"/>
  </p:notesMasterIdLst>
  <p:sldIdLst>
    <p:sldId id="256" r:id="rId2"/>
    <p:sldId id="257" r:id="rId3"/>
    <p:sldId id="258" r:id="rId4"/>
    <p:sldId id="259" r:id="rId5"/>
    <p:sldId id="260" r:id="rId6"/>
    <p:sldId id="262" r:id="rId7"/>
    <p:sldId id="261" r:id="rId8"/>
    <p:sldId id="263" r:id="rId9"/>
    <p:sldId id="264" r:id="rId10"/>
    <p:sldId id="265" r:id="rId11"/>
    <p:sldId id="266" r:id="rId12"/>
    <p:sldId id="283" r:id="rId13"/>
    <p:sldId id="284" r:id="rId14"/>
    <p:sldId id="285" r:id="rId15"/>
    <p:sldId id="286" r:id="rId16"/>
    <p:sldId id="287" r:id="rId17"/>
    <p:sldId id="267" r:id="rId18"/>
    <p:sldId id="268" r:id="rId19"/>
    <p:sldId id="269" r:id="rId20"/>
    <p:sldId id="271" r:id="rId21"/>
    <p:sldId id="288" r:id="rId22"/>
    <p:sldId id="272" r:id="rId23"/>
    <p:sldId id="280" r:id="rId24"/>
    <p:sldId id="270" r:id="rId25"/>
    <p:sldId id="273" r:id="rId26"/>
    <p:sldId id="274" r:id="rId27"/>
    <p:sldId id="275" r:id="rId28"/>
    <p:sldId id="276" r:id="rId29"/>
    <p:sldId id="278" r:id="rId30"/>
    <p:sldId id="277" r:id="rId31"/>
    <p:sldId id="289" r:id="rId32"/>
    <p:sldId id="281" r:id="rId33"/>
    <p:sldId id="282" r:id="rId34"/>
    <p:sldId id="27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8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3BC6E-B6D7-0842-893E-F440E8D83E3B}" type="datetimeFigureOut">
              <a:rPr lang="en-US" smtClean="0"/>
              <a:t>2/7/12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E0276-A5F8-2F46-BA7E-CC9BCA7ECF24}" type="slidenum">
              <a:rPr lang="en-US" smtClean="0"/>
              <a:t>‹#›</a:t>
            </a:fld>
            <a:endParaRPr lang="en-US"/>
          </a:p>
        </p:txBody>
      </p:sp>
    </p:spTree>
    <p:extLst>
      <p:ext uri="{BB962C8B-B14F-4D97-AF65-F5344CB8AC3E}">
        <p14:creationId xmlns:p14="http://schemas.microsoft.com/office/powerpoint/2010/main" val="2110427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E0276-A5F8-2F46-BA7E-CC9BCA7ECF24}" type="slidenum">
              <a:rPr lang="en-US" smtClean="0"/>
              <a:t>4</a:t>
            </a:fld>
            <a:endParaRPr lang="en-US"/>
          </a:p>
        </p:txBody>
      </p:sp>
    </p:spTree>
    <p:extLst>
      <p:ext uri="{BB962C8B-B14F-4D97-AF65-F5344CB8AC3E}">
        <p14:creationId xmlns:p14="http://schemas.microsoft.com/office/powerpoint/2010/main" val="321409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E0276-A5F8-2F46-BA7E-CC9BCA7ECF24}" type="slidenum">
              <a:rPr lang="en-US" smtClean="0"/>
              <a:t>33</a:t>
            </a:fld>
            <a:endParaRPr lang="en-US"/>
          </a:p>
        </p:txBody>
      </p:sp>
    </p:spTree>
    <p:extLst>
      <p:ext uri="{BB962C8B-B14F-4D97-AF65-F5344CB8AC3E}">
        <p14:creationId xmlns:p14="http://schemas.microsoft.com/office/powerpoint/2010/main" val="215129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February 7, 2012</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February 7,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February 7,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February 7,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February 7,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February 7,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February 7, 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February 7, 2012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February 7, 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February 7, 2012</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February 7, 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February 7, 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 Id="rId3"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Estimating with Confidence</a:t>
            </a:r>
            <a:endParaRPr lang="en-US" dirty="0"/>
          </a:p>
        </p:txBody>
      </p:sp>
      <p:sp>
        <p:nvSpPr>
          <p:cNvPr id="3" name="Subtitle 2"/>
          <p:cNvSpPr>
            <a:spLocks noGrp="1"/>
          </p:cNvSpPr>
          <p:nvPr>
            <p:ph type="subTitle" idx="1"/>
          </p:nvPr>
        </p:nvSpPr>
        <p:spPr/>
        <p:txBody>
          <a:bodyPr/>
          <a:lstStyle/>
          <a:p>
            <a:r>
              <a:rPr lang="en-US" dirty="0" smtClean="0"/>
              <a:t>10-1</a:t>
            </a:r>
          </a:p>
          <a:p>
            <a:endParaRPr lang="en-US" dirty="0"/>
          </a:p>
        </p:txBody>
      </p:sp>
    </p:spTree>
    <p:extLst>
      <p:ext uri="{BB962C8B-B14F-4D97-AF65-F5344CB8AC3E}">
        <p14:creationId xmlns:p14="http://schemas.microsoft.com/office/powerpoint/2010/main" val="115397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Confidence Levels and Critical Values </a:t>
            </a:r>
            <a:endParaRPr lang="en-US" dirty="0"/>
          </a:p>
        </p:txBody>
      </p:sp>
      <p:sp>
        <p:nvSpPr>
          <p:cNvPr id="3" name="Content Placeholder 2"/>
          <p:cNvSpPr>
            <a:spLocks noGrp="1"/>
          </p:cNvSpPr>
          <p:nvPr>
            <p:ph idx="1"/>
          </p:nvPr>
        </p:nvSpPr>
        <p:spPr>
          <a:xfrm>
            <a:off x="1043492" y="2323652"/>
            <a:ext cx="7389308" cy="3975548"/>
          </a:xfrm>
        </p:spPr>
        <p:txBody>
          <a:bodyPr>
            <a:normAutofit fontScale="92500" lnSpcReduction="10000"/>
          </a:bodyPr>
          <a:lstStyle/>
          <a:p>
            <a:r>
              <a:rPr lang="en-US" dirty="0" smtClean="0"/>
              <a:t>We call our confidence level a C level.  While a 95% confidence interval (or confidence level) is most typical, sometimes you are asked for a 99% or 90% interval.  </a:t>
            </a:r>
          </a:p>
          <a:p>
            <a:endParaRPr lang="en-US" dirty="0"/>
          </a:p>
          <a:p>
            <a:r>
              <a:rPr lang="en-US" dirty="0" smtClean="0"/>
              <a:t>Note that for the 95% CI, we constructed it in the example by taking the Z score, (2 standard deviations) above and below the mean (Z = 1.96 to be precise). </a:t>
            </a:r>
          </a:p>
          <a:p>
            <a:pPr lvl="1"/>
            <a:r>
              <a:rPr lang="en-US" dirty="0" smtClean="0"/>
              <a:t>For 90%, a Z score corresponding to our ‘cutoff’ regions is +/- 1.645 </a:t>
            </a:r>
          </a:p>
          <a:p>
            <a:pPr lvl="1"/>
            <a:r>
              <a:rPr lang="en-US" dirty="0" smtClean="0"/>
              <a:t>For 99% it’s +/- 2.576</a:t>
            </a:r>
            <a:endParaRPr lang="en-US" dirty="0"/>
          </a:p>
        </p:txBody>
      </p:sp>
    </p:spTree>
    <p:extLst>
      <p:ext uri="{BB962C8B-B14F-4D97-AF65-F5344CB8AC3E}">
        <p14:creationId xmlns:p14="http://schemas.microsoft.com/office/powerpoint/2010/main" val="182187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a:t>
            </a:r>
            <a:endParaRPr lang="en-US" dirty="0"/>
          </a:p>
        </p:txBody>
      </p:sp>
      <p:pic>
        <p:nvPicPr>
          <p:cNvPr id="4" name="Content Placeholder 3"/>
          <p:cNvPicPr>
            <a:picLocks noGrp="1" noChangeAspect="1"/>
          </p:cNvPicPr>
          <p:nvPr>
            <p:ph idx="1"/>
          </p:nvPr>
        </p:nvPicPr>
        <p:blipFill>
          <a:blip r:embed="rId2"/>
          <a:srcRect t="-12346" b="-12346"/>
          <a:stretch>
            <a:fillRect/>
          </a:stretch>
        </p:blipFill>
        <p:spPr>
          <a:xfrm>
            <a:off x="1857492" y="1846332"/>
            <a:ext cx="5116651" cy="2649162"/>
          </a:xfrm>
        </p:spPr>
      </p:pic>
      <p:sp>
        <p:nvSpPr>
          <p:cNvPr id="5" name="TextBox 4"/>
          <p:cNvSpPr txBox="1"/>
          <p:nvPr/>
        </p:nvSpPr>
        <p:spPr>
          <a:xfrm>
            <a:off x="388074" y="4724464"/>
            <a:ext cx="7937883" cy="1754327"/>
          </a:xfrm>
          <a:prstGeom prst="rect">
            <a:avLst/>
          </a:prstGeom>
          <a:noFill/>
        </p:spPr>
        <p:txBody>
          <a:bodyPr wrap="square" rtlCol="0">
            <a:spAutoFit/>
          </a:bodyPr>
          <a:lstStyle/>
          <a:p>
            <a:r>
              <a:rPr lang="en-US" dirty="0" smtClean="0"/>
              <a:t>On the </a:t>
            </a:r>
            <a:r>
              <a:rPr lang="en-US" dirty="0" err="1" smtClean="0"/>
              <a:t>calc</a:t>
            </a:r>
            <a:r>
              <a:rPr lang="en-US" dirty="0" smtClean="0"/>
              <a:t>: If you have raw data, enter your sample data into L1.  Press STAT, choose TESTS, and choose Z: interval.  Input method is Data.  </a:t>
            </a:r>
            <a:endParaRPr lang="en-US" dirty="0"/>
          </a:p>
          <a:p>
            <a:r>
              <a:rPr lang="en-US" dirty="0" smtClean="0"/>
              <a:t>If you have     and </a:t>
            </a:r>
            <a:r>
              <a:rPr lang="en-US" dirty="0" err="1"/>
              <a:t>σ</a:t>
            </a:r>
            <a:r>
              <a:rPr lang="en-US" dirty="0"/>
              <a:t> </a:t>
            </a:r>
            <a:r>
              <a:rPr lang="en-US" dirty="0" smtClean="0"/>
              <a:t>and  select ‘stats’ as your input method and type those in along with n (sample size) and c-level you want (such as .95 or .99).    Then choose calculate and hit enter.  You get the interval (lower and upper bound) and the sample mean. </a:t>
            </a:r>
            <a:endParaRPr lang="en-US" dirty="0"/>
          </a:p>
        </p:txBody>
      </p:sp>
      <p:pic>
        <p:nvPicPr>
          <p:cNvPr id="6" name="Picture 5"/>
          <p:cNvPicPr/>
          <p:nvPr/>
        </p:nvPicPr>
        <p:blipFill>
          <a:blip r:embed="rId3"/>
          <a:stretch>
            <a:fillRect/>
          </a:stretch>
        </p:blipFill>
        <p:spPr>
          <a:xfrm>
            <a:off x="1696837" y="5297078"/>
            <a:ext cx="321310" cy="321310"/>
          </a:xfrm>
          <a:prstGeom prst="rect">
            <a:avLst/>
          </a:prstGeom>
        </p:spPr>
      </p:pic>
      <p:sp>
        <p:nvSpPr>
          <p:cNvPr id="7" name="TextBox 6"/>
          <p:cNvSpPr txBox="1"/>
          <p:nvPr/>
        </p:nvSpPr>
        <p:spPr>
          <a:xfrm>
            <a:off x="2018147" y="892835"/>
            <a:ext cx="5760978" cy="646331"/>
          </a:xfrm>
          <a:prstGeom prst="rect">
            <a:avLst/>
          </a:prstGeom>
          <a:noFill/>
        </p:spPr>
        <p:txBody>
          <a:bodyPr wrap="square" rtlCol="0">
            <a:spAutoFit/>
          </a:bodyPr>
          <a:lstStyle/>
          <a:p>
            <a:r>
              <a:rPr lang="en-US" dirty="0" smtClean="0"/>
              <a:t>*This is our confidence interval for the estimate of the unknown  μ </a:t>
            </a:r>
            <a:r>
              <a:rPr lang="en-US" dirty="0"/>
              <a:t>a</a:t>
            </a:r>
            <a:r>
              <a:rPr lang="en-US" dirty="0" smtClean="0"/>
              <a:t>s     and our margin of error is </a:t>
            </a:r>
            <a:endParaRPr lang="en-US" dirty="0"/>
          </a:p>
        </p:txBody>
      </p:sp>
      <p:pic>
        <p:nvPicPr>
          <p:cNvPr id="8" name="Picture 7"/>
          <p:cNvPicPr>
            <a:picLocks noChangeAspect="1"/>
          </p:cNvPicPr>
          <p:nvPr/>
        </p:nvPicPr>
        <p:blipFill>
          <a:blip r:embed="rId4"/>
          <a:stretch>
            <a:fillRect/>
          </a:stretch>
        </p:blipFill>
        <p:spPr>
          <a:xfrm>
            <a:off x="7279934" y="1165755"/>
            <a:ext cx="788300" cy="483643"/>
          </a:xfrm>
          <a:prstGeom prst="rect">
            <a:avLst/>
          </a:prstGeom>
        </p:spPr>
      </p:pic>
      <p:pic>
        <p:nvPicPr>
          <p:cNvPr id="9" name="Picture 8"/>
          <p:cNvPicPr/>
          <p:nvPr/>
        </p:nvPicPr>
        <p:blipFill>
          <a:blip r:embed="rId3"/>
          <a:stretch>
            <a:fillRect/>
          </a:stretch>
        </p:blipFill>
        <p:spPr>
          <a:xfrm>
            <a:off x="4218717" y="1216000"/>
            <a:ext cx="321310" cy="323166"/>
          </a:xfrm>
          <a:prstGeom prst="rect">
            <a:avLst/>
          </a:prstGeom>
        </p:spPr>
      </p:pic>
    </p:spTree>
    <p:extLst>
      <p:ext uri="{BB962C8B-B14F-4D97-AF65-F5344CB8AC3E}">
        <p14:creationId xmlns:p14="http://schemas.microsoft.com/office/powerpoint/2010/main" val="1929183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 of Error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There is a tradeoff between margin of error and level of confidence.  The margin of error gets smaller as Z* gets smaller (but this also lowers our confidence)</a:t>
            </a:r>
          </a:p>
          <a:p>
            <a:endParaRPr lang="en-US" dirty="0"/>
          </a:p>
          <a:p>
            <a:r>
              <a:rPr lang="en-US" dirty="0" smtClean="0"/>
              <a:t>MOE also gets smaller as </a:t>
            </a:r>
            <a:r>
              <a:rPr lang="en-US" dirty="0" err="1"/>
              <a:t>σ</a:t>
            </a:r>
            <a:r>
              <a:rPr lang="en-US" dirty="0"/>
              <a:t> </a:t>
            </a:r>
            <a:r>
              <a:rPr lang="en-US" dirty="0" smtClean="0"/>
              <a:t>gets smaller (this is hard in reality, but important conceptually).  Think of </a:t>
            </a:r>
            <a:r>
              <a:rPr lang="en-US" dirty="0" err="1" smtClean="0"/>
              <a:t>σ</a:t>
            </a:r>
            <a:r>
              <a:rPr lang="en-US" dirty="0" smtClean="0"/>
              <a:t> and variability as ‘noise’- it’s easier to pin down the true </a:t>
            </a:r>
            <a:r>
              <a:rPr lang="en-US" dirty="0"/>
              <a:t>μ </a:t>
            </a:r>
            <a:r>
              <a:rPr lang="en-US" dirty="0" smtClean="0"/>
              <a:t>when </a:t>
            </a:r>
            <a:r>
              <a:rPr lang="en-US" dirty="0" err="1" smtClean="0"/>
              <a:t>σ</a:t>
            </a:r>
            <a:r>
              <a:rPr lang="en-US" dirty="0" smtClean="0"/>
              <a:t> is small. </a:t>
            </a:r>
          </a:p>
          <a:p>
            <a:endParaRPr lang="en-US" dirty="0"/>
          </a:p>
          <a:p>
            <a:r>
              <a:rPr lang="en-US" dirty="0" smtClean="0"/>
              <a:t>MOE smaller when n gets larger.  Because we take the square root of n we must take four times as many observations in order to cut the margin of error in half.</a:t>
            </a:r>
            <a:endParaRPr lang="en-US" dirty="0"/>
          </a:p>
        </p:txBody>
      </p:sp>
      <p:pic>
        <p:nvPicPr>
          <p:cNvPr id="4" name="Picture 3"/>
          <p:cNvPicPr>
            <a:picLocks noChangeAspect="1"/>
          </p:cNvPicPr>
          <p:nvPr/>
        </p:nvPicPr>
        <p:blipFill>
          <a:blip r:embed="rId2"/>
          <a:stretch>
            <a:fillRect/>
          </a:stretch>
        </p:blipFill>
        <p:spPr>
          <a:xfrm>
            <a:off x="6473784" y="671161"/>
            <a:ext cx="1594450" cy="978237"/>
          </a:xfrm>
          <a:prstGeom prst="rect">
            <a:avLst/>
          </a:prstGeom>
        </p:spPr>
      </p:pic>
    </p:spTree>
    <p:extLst>
      <p:ext uri="{BB962C8B-B14F-4D97-AF65-F5344CB8AC3E}">
        <p14:creationId xmlns:p14="http://schemas.microsoft.com/office/powerpoint/2010/main" val="350427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and Steps to solving</a:t>
            </a:r>
            <a:endParaRPr lang="en-US" dirty="0"/>
          </a:p>
        </p:txBody>
      </p:sp>
      <p:sp>
        <p:nvSpPr>
          <p:cNvPr id="3" name="Content Placeholder 2"/>
          <p:cNvSpPr>
            <a:spLocks noGrp="1"/>
          </p:cNvSpPr>
          <p:nvPr>
            <p:ph idx="1"/>
          </p:nvPr>
        </p:nvSpPr>
        <p:spPr/>
        <p:txBody>
          <a:bodyPr/>
          <a:lstStyle/>
          <a:p>
            <a:r>
              <a:rPr lang="en-US" dirty="0" smtClean="0"/>
              <a:t>Suppose the manufacturer of video terminals wants to test screen tension. </a:t>
            </a:r>
            <a:r>
              <a:rPr lang="en-US" dirty="0"/>
              <a:t> </a:t>
            </a:r>
            <a:r>
              <a:rPr lang="en-US" dirty="0" smtClean="0"/>
              <a:t>We know that when the process is operating properly, the </a:t>
            </a:r>
            <a:r>
              <a:rPr lang="en-US" dirty="0" err="1"/>
              <a:t>σ</a:t>
            </a:r>
            <a:r>
              <a:rPr lang="en-US" dirty="0"/>
              <a:t> </a:t>
            </a:r>
            <a:r>
              <a:rPr lang="en-US" dirty="0" smtClean="0"/>
              <a:t>= 43.  Here are the tension readings from an SRS of 20 Screens: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39626022"/>
              </p:ext>
            </p:extLst>
          </p:nvPr>
        </p:nvGraphicFramePr>
        <p:xfrm>
          <a:off x="536174" y="4835352"/>
          <a:ext cx="8019100" cy="913992"/>
        </p:xfrm>
        <a:graphic>
          <a:graphicData uri="http://schemas.openxmlformats.org/drawingml/2006/table">
            <a:tbl>
              <a:tblPr firstRow="1" bandRow="1">
                <a:tableStyleId>{8A107856-5554-42FB-B03E-39F5DBC370BA}</a:tableStyleId>
              </a:tblPr>
              <a:tblGrid>
                <a:gridCol w="801910"/>
                <a:gridCol w="801910"/>
                <a:gridCol w="801910"/>
                <a:gridCol w="801910"/>
                <a:gridCol w="801910"/>
                <a:gridCol w="801910"/>
                <a:gridCol w="801910"/>
                <a:gridCol w="801910"/>
                <a:gridCol w="801910"/>
                <a:gridCol w="801910"/>
              </a:tblGrid>
              <a:tr h="456996">
                <a:tc>
                  <a:txBody>
                    <a:bodyPr/>
                    <a:lstStyle/>
                    <a:p>
                      <a:r>
                        <a:rPr lang="en-US" dirty="0" smtClean="0"/>
                        <a:t>269.5</a:t>
                      </a:r>
                      <a:endParaRPr lang="en-US" dirty="0"/>
                    </a:p>
                  </a:txBody>
                  <a:tcPr/>
                </a:tc>
                <a:tc>
                  <a:txBody>
                    <a:bodyPr/>
                    <a:lstStyle/>
                    <a:p>
                      <a:r>
                        <a:rPr lang="en-US" dirty="0" smtClean="0"/>
                        <a:t>297</a:t>
                      </a:r>
                      <a:endParaRPr lang="en-US" dirty="0"/>
                    </a:p>
                  </a:txBody>
                  <a:tcPr/>
                </a:tc>
                <a:tc>
                  <a:txBody>
                    <a:bodyPr/>
                    <a:lstStyle/>
                    <a:p>
                      <a:r>
                        <a:rPr lang="en-US" dirty="0" smtClean="0"/>
                        <a:t>269.6</a:t>
                      </a:r>
                      <a:endParaRPr lang="en-US" dirty="0"/>
                    </a:p>
                  </a:txBody>
                  <a:tcPr/>
                </a:tc>
                <a:tc>
                  <a:txBody>
                    <a:bodyPr/>
                    <a:lstStyle/>
                    <a:p>
                      <a:r>
                        <a:rPr lang="en-US" dirty="0" smtClean="0"/>
                        <a:t>283.3</a:t>
                      </a:r>
                      <a:endParaRPr lang="en-US" dirty="0"/>
                    </a:p>
                  </a:txBody>
                  <a:tcPr/>
                </a:tc>
                <a:tc>
                  <a:txBody>
                    <a:bodyPr/>
                    <a:lstStyle/>
                    <a:p>
                      <a:r>
                        <a:rPr lang="en-US" dirty="0" smtClean="0"/>
                        <a:t>304.8</a:t>
                      </a:r>
                      <a:endParaRPr lang="en-US" dirty="0"/>
                    </a:p>
                  </a:txBody>
                  <a:tcPr/>
                </a:tc>
                <a:tc>
                  <a:txBody>
                    <a:bodyPr/>
                    <a:lstStyle/>
                    <a:p>
                      <a:r>
                        <a:rPr lang="en-US" dirty="0" smtClean="0"/>
                        <a:t>280.4</a:t>
                      </a:r>
                      <a:endParaRPr lang="en-US" dirty="0"/>
                    </a:p>
                  </a:txBody>
                  <a:tcPr/>
                </a:tc>
                <a:tc>
                  <a:txBody>
                    <a:bodyPr/>
                    <a:lstStyle/>
                    <a:p>
                      <a:r>
                        <a:rPr lang="en-US" dirty="0" smtClean="0"/>
                        <a:t>233.5</a:t>
                      </a:r>
                      <a:endParaRPr lang="en-US" dirty="0"/>
                    </a:p>
                  </a:txBody>
                  <a:tcPr/>
                </a:tc>
                <a:tc>
                  <a:txBody>
                    <a:bodyPr/>
                    <a:lstStyle/>
                    <a:p>
                      <a:r>
                        <a:rPr lang="en-US" dirty="0" smtClean="0"/>
                        <a:t>257.4</a:t>
                      </a:r>
                      <a:endParaRPr lang="en-US" dirty="0"/>
                    </a:p>
                  </a:txBody>
                  <a:tcPr/>
                </a:tc>
                <a:tc>
                  <a:txBody>
                    <a:bodyPr/>
                    <a:lstStyle/>
                    <a:p>
                      <a:r>
                        <a:rPr lang="en-US" dirty="0" smtClean="0"/>
                        <a:t>317.5</a:t>
                      </a:r>
                      <a:endParaRPr lang="en-US" dirty="0"/>
                    </a:p>
                  </a:txBody>
                  <a:tcPr/>
                </a:tc>
                <a:tc>
                  <a:txBody>
                    <a:bodyPr/>
                    <a:lstStyle/>
                    <a:p>
                      <a:r>
                        <a:rPr lang="en-US" dirty="0" smtClean="0"/>
                        <a:t>327.4</a:t>
                      </a:r>
                      <a:endParaRPr lang="en-US" dirty="0"/>
                    </a:p>
                  </a:txBody>
                  <a:tcPr/>
                </a:tc>
              </a:tr>
              <a:tr h="456996">
                <a:tc>
                  <a:txBody>
                    <a:bodyPr/>
                    <a:lstStyle/>
                    <a:p>
                      <a:r>
                        <a:rPr lang="en-US" dirty="0" smtClean="0"/>
                        <a:t>264.7</a:t>
                      </a:r>
                      <a:endParaRPr lang="en-US" dirty="0"/>
                    </a:p>
                  </a:txBody>
                  <a:tcPr/>
                </a:tc>
                <a:tc>
                  <a:txBody>
                    <a:bodyPr/>
                    <a:lstStyle/>
                    <a:p>
                      <a:r>
                        <a:rPr lang="en-US" dirty="0" smtClean="0"/>
                        <a:t>307.7</a:t>
                      </a:r>
                      <a:endParaRPr lang="en-US" dirty="0"/>
                    </a:p>
                  </a:txBody>
                  <a:tcPr/>
                </a:tc>
                <a:tc>
                  <a:txBody>
                    <a:bodyPr/>
                    <a:lstStyle/>
                    <a:p>
                      <a:r>
                        <a:rPr lang="en-US" dirty="0" smtClean="0"/>
                        <a:t>310</a:t>
                      </a:r>
                      <a:endParaRPr lang="en-US" dirty="0"/>
                    </a:p>
                  </a:txBody>
                  <a:tcPr/>
                </a:tc>
                <a:tc>
                  <a:txBody>
                    <a:bodyPr/>
                    <a:lstStyle/>
                    <a:p>
                      <a:r>
                        <a:rPr lang="en-US" dirty="0" smtClean="0"/>
                        <a:t>343.3</a:t>
                      </a:r>
                      <a:endParaRPr lang="en-US" dirty="0"/>
                    </a:p>
                  </a:txBody>
                  <a:tcPr/>
                </a:tc>
                <a:tc>
                  <a:txBody>
                    <a:bodyPr/>
                    <a:lstStyle/>
                    <a:p>
                      <a:r>
                        <a:rPr lang="en-US" dirty="0" smtClean="0"/>
                        <a:t>328.1</a:t>
                      </a:r>
                      <a:endParaRPr lang="en-US" dirty="0"/>
                    </a:p>
                  </a:txBody>
                  <a:tcPr/>
                </a:tc>
                <a:tc>
                  <a:txBody>
                    <a:bodyPr/>
                    <a:lstStyle/>
                    <a:p>
                      <a:r>
                        <a:rPr lang="en-US" dirty="0" smtClean="0"/>
                        <a:t>342.6</a:t>
                      </a:r>
                      <a:endParaRPr lang="en-US" dirty="0"/>
                    </a:p>
                  </a:txBody>
                  <a:tcPr/>
                </a:tc>
                <a:tc>
                  <a:txBody>
                    <a:bodyPr/>
                    <a:lstStyle/>
                    <a:p>
                      <a:r>
                        <a:rPr lang="en-US" dirty="0" smtClean="0"/>
                        <a:t>338.8</a:t>
                      </a:r>
                      <a:endParaRPr lang="en-US" dirty="0"/>
                    </a:p>
                  </a:txBody>
                  <a:tcPr/>
                </a:tc>
                <a:tc>
                  <a:txBody>
                    <a:bodyPr/>
                    <a:lstStyle/>
                    <a:p>
                      <a:r>
                        <a:rPr lang="en-US" dirty="0" smtClean="0"/>
                        <a:t>340.1</a:t>
                      </a:r>
                      <a:endParaRPr lang="en-US" dirty="0"/>
                    </a:p>
                  </a:txBody>
                  <a:tcPr/>
                </a:tc>
                <a:tc>
                  <a:txBody>
                    <a:bodyPr/>
                    <a:lstStyle/>
                    <a:p>
                      <a:r>
                        <a:rPr lang="en-US" dirty="0" smtClean="0"/>
                        <a:t>374.6</a:t>
                      </a:r>
                      <a:endParaRPr lang="en-US" dirty="0"/>
                    </a:p>
                  </a:txBody>
                  <a:tcPr/>
                </a:tc>
                <a:tc>
                  <a:txBody>
                    <a:bodyPr/>
                    <a:lstStyle/>
                    <a:p>
                      <a:r>
                        <a:rPr lang="en-US" dirty="0" smtClean="0"/>
                        <a:t>336.1</a:t>
                      </a:r>
                      <a:endParaRPr lang="en-US" dirty="0"/>
                    </a:p>
                  </a:txBody>
                  <a:tcPr/>
                </a:tc>
              </a:tr>
            </a:tbl>
          </a:graphicData>
        </a:graphic>
      </p:graphicFrame>
    </p:spTree>
    <p:extLst>
      <p:ext uri="{BB962C8B-B14F-4D97-AF65-F5344CB8AC3E}">
        <p14:creationId xmlns:p14="http://schemas.microsoft.com/office/powerpoint/2010/main" val="4193913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012" y="456164"/>
            <a:ext cx="7024744" cy="1143000"/>
          </a:xfrm>
        </p:spPr>
        <p:txBody>
          <a:bodyPr/>
          <a:lstStyle/>
          <a:p>
            <a:r>
              <a:rPr lang="en-US" dirty="0" smtClean="0"/>
              <a:t>Steps</a:t>
            </a:r>
            <a:endParaRPr lang="en-US" dirty="0"/>
          </a:p>
        </p:txBody>
      </p:sp>
      <p:sp>
        <p:nvSpPr>
          <p:cNvPr id="3" name="Content Placeholder 2"/>
          <p:cNvSpPr>
            <a:spLocks noGrp="1"/>
          </p:cNvSpPr>
          <p:nvPr>
            <p:ph idx="1"/>
          </p:nvPr>
        </p:nvSpPr>
        <p:spPr>
          <a:xfrm>
            <a:off x="546832" y="1923754"/>
            <a:ext cx="8043721" cy="4892782"/>
          </a:xfrm>
        </p:spPr>
        <p:txBody>
          <a:bodyPr>
            <a:normAutofit fontScale="77500" lnSpcReduction="20000"/>
          </a:bodyPr>
          <a:lstStyle/>
          <a:p>
            <a:r>
              <a:rPr lang="en-US" dirty="0" smtClean="0"/>
              <a:t>1.  Parameter- identify the population of interest and the parameter you want to draw conclusions about.  The population here is “all video terminals”.  We want to estimate μ, the mean tension for all these screens. </a:t>
            </a:r>
          </a:p>
          <a:p>
            <a:endParaRPr lang="en-US" dirty="0"/>
          </a:p>
          <a:p>
            <a:r>
              <a:rPr lang="en-US" dirty="0" smtClean="0"/>
              <a:t>2.  Conditions- choose the appropriate inference procedure.  Verify the conditions for using it.  Since we know </a:t>
            </a:r>
            <a:r>
              <a:rPr lang="en-US" dirty="0" err="1"/>
              <a:t>σ</a:t>
            </a:r>
            <a:r>
              <a:rPr lang="en-US" dirty="0"/>
              <a:t> </a:t>
            </a:r>
            <a:r>
              <a:rPr lang="en-US" dirty="0" smtClean="0"/>
              <a:t>, we should use one sample z interval.  Now check requirements:</a:t>
            </a:r>
          </a:p>
          <a:p>
            <a:pPr lvl="1"/>
            <a:r>
              <a:rPr lang="en-US" dirty="0" smtClean="0"/>
              <a:t>1.  SRS  (yes)</a:t>
            </a:r>
          </a:p>
          <a:p>
            <a:pPr lvl="1"/>
            <a:r>
              <a:rPr lang="en-US" dirty="0" smtClean="0"/>
              <a:t>2.  Normality: is the sampling distribution approximately normal? (Yes)  </a:t>
            </a:r>
          </a:p>
          <a:p>
            <a:pPr marL="365760" lvl="1" indent="0">
              <a:buNone/>
            </a:pPr>
            <a:r>
              <a:rPr lang="en-US" dirty="0" smtClean="0"/>
              <a:t>The sample size is too small (n = 20) to use the central limit theorem (n&gt;30 is our cutoff) so we look at a boxplot of the sample tension readings (</a:t>
            </a:r>
            <a:r>
              <a:rPr lang="en-US" dirty="0" err="1" smtClean="0"/>
              <a:t>calc</a:t>
            </a:r>
            <a:r>
              <a:rPr lang="en-US" dirty="0" smtClean="0"/>
              <a:t>).  No outliers or strong </a:t>
            </a:r>
            <a:r>
              <a:rPr lang="en-US" dirty="0" err="1" smtClean="0"/>
              <a:t>skewness</a:t>
            </a:r>
            <a:r>
              <a:rPr lang="en-US" dirty="0" smtClean="0"/>
              <a:t>.  The normal probability plot tells us that the sample data is approximately normally distributed.  This data gives us no reason to doubt the normality of the population from which they came.</a:t>
            </a:r>
          </a:p>
          <a:p>
            <a:pPr lvl="1"/>
            <a:r>
              <a:rPr lang="en-US" dirty="0" smtClean="0"/>
              <a:t>Independence:  Since we are sampling without replacement, we must assume that at least 200 video terminals (10)(20) were produced that day.</a:t>
            </a:r>
          </a:p>
        </p:txBody>
      </p:sp>
      <p:pic>
        <p:nvPicPr>
          <p:cNvPr id="4" name="Picture 3"/>
          <p:cNvPicPr>
            <a:picLocks noChangeAspect="1"/>
          </p:cNvPicPr>
          <p:nvPr/>
        </p:nvPicPr>
        <p:blipFill>
          <a:blip r:embed="rId2"/>
          <a:stretch>
            <a:fillRect/>
          </a:stretch>
        </p:blipFill>
        <p:spPr>
          <a:xfrm>
            <a:off x="2416644" y="18964"/>
            <a:ext cx="2566175" cy="1904790"/>
          </a:xfrm>
          <a:prstGeom prst="rect">
            <a:avLst/>
          </a:prstGeom>
        </p:spPr>
      </p:pic>
      <p:pic>
        <p:nvPicPr>
          <p:cNvPr id="5" name="Picture 4"/>
          <p:cNvPicPr>
            <a:picLocks noChangeAspect="1"/>
          </p:cNvPicPr>
          <p:nvPr/>
        </p:nvPicPr>
        <p:blipFill>
          <a:blip r:embed="rId3"/>
          <a:stretch>
            <a:fillRect/>
          </a:stretch>
        </p:blipFill>
        <p:spPr>
          <a:xfrm>
            <a:off x="5925518" y="158769"/>
            <a:ext cx="2803211" cy="1764985"/>
          </a:xfrm>
          <a:prstGeom prst="rect">
            <a:avLst/>
          </a:prstGeom>
        </p:spPr>
      </p:pic>
    </p:spTree>
    <p:extLst>
      <p:ext uri="{BB962C8B-B14F-4D97-AF65-F5344CB8AC3E}">
        <p14:creationId xmlns:p14="http://schemas.microsoft.com/office/powerpoint/2010/main" val="3902103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82058"/>
            <a:ext cx="6777317" cy="4950571"/>
          </a:xfrm>
        </p:spPr>
        <p:txBody>
          <a:bodyPr>
            <a:normAutofit lnSpcReduction="10000"/>
          </a:bodyPr>
          <a:lstStyle/>
          <a:p>
            <a:r>
              <a:rPr lang="en-US" dirty="0" smtClean="0"/>
              <a:t>Step 3: calculations – if conditions are met, carry out the CI inference procedure for 90% CI.</a:t>
            </a:r>
          </a:p>
          <a:p>
            <a:pPr lvl="1"/>
            <a:r>
              <a:rPr lang="en-US" dirty="0" smtClean="0"/>
              <a:t>Enter data in </a:t>
            </a:r>
            <a:r>
              <a:rPr lang="en-US" dirty="0" err="1" smtClean="0"/>
              <a:t>calc</a:t>
            </a:r>
            <a:r>
              <a:rPr lang="en-US" dirty="0" smtClean="0"/>
              <a:t>,     = 306.3</a:t>
            </a:r>
          </a:p>
          <a:p>
            <a:pPr lvl="2"/>
            <a:r>
              <a:rPr lang="en-US" dirty="0" smtClean="0"/>
              <a:t>306.3 + 1.645(43/√20) = 322.1 </a:t>
            </a:r>
          </a:p>
          <a:p>
            <a:pPr lvl="2"/>
            <a:r>
              <a:rPr lang="en-US" dirty="0"/>
              <a:t>306.3 </a:t>
            </a:r>
            <a:r>
              <a:rPr lang="en-US" dirty="0" smtClean="0"/>
              <a:t>- </a:t>
            </a:r>
            <a:r>
              <a:rPr lang="en-US" dirty="0"/>
              <a:t>1.645(43/√20) </a:t>
            </a:r>
            <a:r>
              <a:rPr lang="en-US" dirty="0" smtClean="0"/>
              <a:t>= 290.5  </a:t>
            </a:r>
          </a:p>
          <a:p>
            <a:pPr marL="457200" indent="-342900"/>
            <a:r>
              <a:rPr lang="en-US" dirty="0" smtClean="0"/>
              <a:t>Step 4: Interpretations: So, we are 90% confident the true μ tension lies between (290.5 and 322.1).  Always state this part IN CONTEXT!  If you wanted to change the confidence level (say to 99%), change your Z* (2.57) and you widen your interval</a:t>
            </a:r>
          </a:p>
          <a:p>
            <a:pPr marL="457200" indent="-342900"/>
            <a:endParaRPr lang="en-US" dirty="0"/>
          </a:p>
        </p:txBody>
      </p:sp>
      <p:pic>
        <p:nvPicPr>
          <p:cNvPr id="4" name="Picture 3"/>
          <p:cNvPicPr/>
          <p:nvPr/>
        </p:nvPicPr>
        <p:blipFill>
          <a:blip r:embed="rId2"/>
          <a:stretch>
            <a:fillRect/>
          </a:stretch>
        </p:blipFill>
        <p:spPr>
          <a:xfrm>
            <a:off x="4216821" y="1908091"/>
            <a:ext cx="321310" cy="321310"/>
          </a:xfrm>
          <a:prstGeom prst="rect">
            <a:avLst/>
          </a:prstGeom>
        </p:spPr>
      </p:pic>
      <p:pic>
        <p:nvPicPr>
          <p:cNvPr id="5" name="Picture 4"/>
          <p:cNvPicPr>
            <a:picLocks noChangeAspect="1"/>
          </p:cNvPicPr>
          <p:nvPr/>
        </p:nvPicPr>
        <p:blipFill>
          <a:blip r:embed="rId3"/>
          <a:stretch>
            <a:fillRect/>
          </a:stretch>
        </p:blipFill>
        <p:spPr>
          <a:xfrm>
            <a:off x="1043492" y="5330990"/>
            <a:ext cx="6847085" cy="1025371"/>
          </a:xfrm>
          <a:prstGeom prst="rect">
            <a:avLst/>
          </a:prstGeom>
        </p:spPr>
      </p:pic>
      <p:sp>
        <p:nvSpPr>
          <p:cNvPr id="6" name="TextBox 5"/>
          <p:cNvSpPr txBox="1"/>
          <p:nvPr/>
        </p:nvSpPr>
        <p:spPr>
          <a:xfrm>
            <a:off x="423354" y="318673"/>
            <a:ext cx="2793591" cy="369332"/>
          </a:xfrm>
          <a:prstGeom prst="rect">
            <a:avLst/>
          </a:prstGeom>
          <a:noFill/>
        </p:spPr>
        <p:txBody>
          <a:bodyPr wrap="none" rtlCol="0">
            <a:spAutoFit/>
          </a:bodyPr>
          <a:lstStyle/>
          <a:p>
            <a:r>
              <a:rPr lang="en-US" dirty="0" smtClean="0"/>
              <a:t>See P. 631 for summary!</a:t>
            </a:r>
            <a:endParaRPr lang="en-US" dirty="0"/>
          </a:p>
        </p:txBody>
      </p:sp>
    </p:spTree>
    <p:extLst>
      <p:ext uri="{BB962C8B-B14F-4D97-AF65-F5344CB8AC3E}">
        <p14:creationId xmlns:p14="http://schemas.microsoft.com/office/powerpoint/2010/main" val="1620950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size for a desired margin of error</a:t>
            </a:r>
            <a:endParaRPr lang="en-US" dirty="0"/>
          </a:p>
        </p:txBody>
      </p:sp>
      <p:sp>
        <p:nvSpPr>
          <p:cNvPr id="3" name="Content Placeholder 2"/>
          <p:cNvSpPr>
            <a:spLocks noGrp="1"/>
          </p:cNvSpPr>
          <p:nvPr>
            <p:ph idx="1"/>
          </p:nvPr>
        </p:nvSpPr>
        <p:spPr>
          <a:xfrm>
            <a:off x="580678" y="2170664"/>
            <a:ext cx="8229600" cy="3661965"/>
          </a:xfrm>
        </p:spPr>
        <p:txBody>
          <a:bodyPr/>
          <a:lstStyle/>
          <a:p>
            <a:r>
              <a:rPr lang="en-US" dirty="0" smtClean="0"/>
              <a:t>Note- it’s the size of the sample that determines margin of error, the size of the pop does not influence the sample size we need (this is true as long as the population is much larger than the sample)</a:t>
            </a:r>
          </a:p>
          <a:p>
            <a:endParaRPr lang="en-US" dirty="0"/>
          </a:p>
          <a:p>
            <a:endParaRPr lang="en-US" dirty="0"/>
          </a:p>
        </p:txBody>
      </p:sp>
      <p:pic>
        <p:nvPicPr>
          <p:cNvPr id="4" name="Picture 3"/>
          <p:cNvPicPr>
            <a:picLocks noChangeAspect="1"/>
          </p:cNvPicPr>
          <p:nvPr/>
        </p:nvPicPr>
        <p:blipFill>
          <a:blip r:embed="rId2"/>
          <a:stretch>
            <a:fillRect/>
          </a:stretch>
        </p:blipFill>
        <p:spPr>
          <a:xfrm>
            <a:off x="580678" y="4236410"/>
            <a:ext cx="8229600" cy="2324100"/>
          </a:xfrm>
          <a:prstGeom prst="rect">
            <a:avLst/>
          </a:prstGeom>
        </p:spPr>
      </p:pic>
    </p:spTree>
    <p:extLst>
      <p:ext uri="{BB962C8B-B14F-4D97-AF65-F5344CB8AC3E}">
        <p14:creationId xmlns:p14="http://schemas.microsoft.com/office/powerpoint/2010/main" val="20296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if we don’t know </a:t>
            </a:r>
            <a:r>
              <a:rPr lang="en-US" dirty="0" err="1" smtClean="0"/>
              <a:t>σ</a:t>
            </a:r>
            <a:r>
              <a:rPr lang="en-US" dirty="0" smtClean="0"/>
              <a:t>?</a:t>
            </a:r>
            <a:endParaRPr lang="en-US" dirty="0"/>
          </a:p>
        </p:txBody>
      </p:sp>
      <p:sp>
        <p:nvSpPr>
          <p:cNvPr id="3" name="Content Placeholder 2"/>
          <p:cNvSpPr>
            <a:spLocks noGrp="1"/>
          </p:cNvSpPr>
          <p:nvPr>
            <p:ph idx="1"/>
          </p:nvPr>
        </p:nvSpPr>
        <p:spPr>
          <a:xfrm>
            <a:off x="1043492" y="2323652"/>
            <a:ext cx="7247186" cy="4009524"/>
          </a:xfrm>
        </p:spPr>
        <p:txBody>
          <a:bodyPr>
            <a:normAutofit fontScale="77500" lnSpcReduction="20000"/>
          </a:bodyPr>
          <a:lstStyle/>
          <a:p>
            <a:r>
              <a:rPr lang="en-US" dirty="0" smtClean="0"/>
              <a:t>We previously made the unrealistic assumption that we knew the value of </a:t>
            </a:r>
            <a:r>
              <a:rPr lang="en-US" dirty="0" err="1" smtClean="0"/>
              <a:t>σ</a:t>
            </a:r>
            <a:r>
              <a:rPr lang="en-US" dirty="0" smtClean="0"/>
              <a:t>.  In practice, </a:t>
            </a:r>
            <a:r>
              <a:rPr lang="en-US" dirty="0" err="1"/>
              <a:t>σ</a:t>
            </a:r>
            <a:r>
              <a:rPr lang="en-US" dirty="0"/>
              <a:t> </a:t>
            </a:r>
            <a:r>
              <a:rPr lang="en-US" dirty="0" smtClean="0"/>
              <a:t>is usually unknown so the one sample z interval is rarely used in real life.  </a:t>
            </a:r>
          </a:p>
          <a:p>
            <a:endParaRPr lang="en-US" dirty="0"/>
          </a:p>
          <a:p>
            <a:r>
              <a:rPr lang="en-US" dirty="0" smtClean="0"/>
              <a:t>So, we use our sample standard deviation </a:t>
            </a:r>
            <a:r>
              <a:rPr lang="en-US" dirty="0" err="1" smtClean="0"/>
              <a:t>S</a:t>
            </a:r>
            <a:r>
              <a:rPr lang="en-US" baseline="-25000" dirty="0" err="1" smtClean="0"/>
              <a:t>x</a:t>
            </a:r>
            <a:r>
              <a:rPr lang="en-US" dirty="0" smtClean="0"/>
              <a:t> as an estimate for </a:t>
            </a:r>
            <a:r>
              <a:rPr lang="en-US" dirty="0" err="1" smtClean="0"/>
              <a:t>σ</a:t>
            </a:r>
            <a:r>
              <a:rPr lang="en-US" dirty="0" smtClean="0"/>
              <a:t>.  But we must be punished/penalized for this!  </a:t>
            </a:r>
          </a:p>
          <a:p>
            <a:endParaRPr lang="en-US" dirty="0"/>
          </a:p>
          <a:p>
            <a:r>
              <a:rPr lang="en-US" dirty="0" smtClean="0"/>
              <a:t>We divide it by n and so </a:t>
            </a:r>
            <a:r>
              <a:rPr lang="en-US" dirty="0"/>
              <a:t>o</a:t>
            </a:r>
            <a:r>
              <a:rPr lang="en-US" dirty="0" smtClean="0"/>
              <a:t>ur estimated population standard deviation now changes depending on the size of our sample.   We call this ‘estimated’ standard deviation the ‘standard error’.</a:t>
            </a:r>
          </a:p>
          <a:p>
            <a:endParaRPr lang="en-US" dirty="0" smtClean="0"/>
          </a:p>
          <a:p>
            <a:r>
              <a:rPr lang="en-US" dirty="0" smtClean="0"/>
              <a:t>Because of this, we can’t use a normal “Z” distribution for our critical values…instead we use “t”.  </a:t>
            </a:r>
          </a:p>
          <a:p>
            <a:pPr marL="68580" indent="0">
              <a:buNone/>
            </a:pPr>
            <a:endParaRPr lang="en-US" dirty="0"/>
          </a:p>
        </p:txBody>
      </p:sp>
      <p:pic>
        <p:nvPicPr>
          <p:cNvPr id="4" name="Picture 3"/>
          <p:cNvPicPr>
            <a:picLocks noChangeAspect="1"/>
          </p:cNvPicPr>
          <p:nvPr/>
        </p:nvPicPr>
        <p:blipFill>
          <a:blip r:embed="rId2"/>
          <a:stretch>
            <a:fillRect/>
          </a:stretch>
        </p:blipFill>
        <p:spPr>
          <a:xfrm>
            <a:off x="1043490" y="103071"/>
            <a:ext cx="6788554" cy="1351425"/>
          </a:xfrm>
          <a:prstGeom prst="rect">
            <a:avLst/>
          </a:prstGeom>
        </p:spPr>
      </p:pic>
    </p:spTree>
    <p:extLst>
      <p:ext uri="{BB962C8B-B14F-4D97-AF65-F5344CB8AC3E}">
        <p14:creationId xmlns:p14="http://schemas.microsoft.com/office/powerpoint/2010/main" val="825601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T’s</a:t>
            </a:r>
            <a:endParaRPr lang="en-US" dirty="0"/>
          </a:p>
        </p:txBody>
      </p:sp>
      <p:sp>
        <p:nvSpPr>
          <p:cNvPr id="3" name="Content Placeholder 2"/>
          <p:cNvSpPr>
            <a:spLocks noGrp="1"/>
          </p:cNvSpPr>
          <p:nvPr>
            <p:ph idx="1"/>
          </p:nvPr>
        </p:nvSpPr>
        <p:spPr>
          <a:xfrm>
            <a:off x="1043492" y="2323652"/>
            <a:ext cx="7317745" cy="3974241"/>
          </a:xfrm>
        </p:spPr>
        <p:txBody>
          <a:bodyPr>
            <a:normAutofit/>
          </a:bodyPr>
          <a:lstStyle/>
          <a:p>
            <a:r>
              <a:rPr lang="en-US" dirty="0" smtClean="0"/>
              <a:t>As our N gets bigger, the t distribution gets closer and closer to the normal Z distribution.  </a:t>
            </a:r>
            <a:endParaRPr lang="en-US" dirty="0"/>
          </a:p>
          <a:p>
            <a:r>
              <a:rPr lang="en-US" dirty="0" smtClean="0"/>
              <a:t>The T distribution is based on degrees of freedom which is (n-1) instead of n.  </a:t>
            </a:r>
          </a:p>
          <a:p>
            <a:r>
              <a:rPr lang="en-US" dirty="0" smtClean="0"/>
              <a:t>As our sample size gets bigger, n-1 has less impact as compared to n. </a:t>
            </a:r>
            <a:endParaRPr lang="en-US" dirty="0"/>
          </a:p>
          <a:p>
            <a:r>
              <a:rPr lang="en-US" dirty="0" smtClean="0"/>
              <a:t>Table C gives us critical values for T based on the degrees of freedom (n-1) – so does </a:t>
            </a:r>
            <a:r>
              <a:rPr lang="en-US" dirty="0" err="1" smtClean="0"/>
              <a:t>calc</a:t>
            </a:r>
            <a:r>
              <a:rPr lang="en-US" dirty="0" smtClean="0"/>
              <a:t> (</a:t>
            </a:r>
            <a:r>
              <a:rPr lang="en-US" dirty="0" err="1" smtClean="0"/>
              <a:t>calc</a:t>
            </a:r>
            <a:r>
              <a:rPr lang="en-US" dirty="0" smtClean="0"/>
              <a:t> is preferable).</a:t>
            </a:r>
            <a:endParaRPr lang="en-US" dirty="0"/>
          </a:p>
        </p:txBody>
      </p:sp>
    </p:spTree>
    <p:extLst>
      <p:ext uri="{BB962C8B-B14F-4D97-AF65-F5344CB8AC3E}">
        <p14:creationId xmlns:p14="http://schemas.microsoft.com/office/powerpoint/2010/main" val="2990633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a:t>
            </a:r>
            <a:endParaRPr lang="en-US" dirty="0"/>
          </a:p>
        </p:txBody>
      </p:sp>
      <p:sp>
        <p:nvSpPr>
          <p:cNvPr id="3" name="Content Placeholder 2"/>
          <p:cNvSpPr>
            <a:spLocks noGrp="1"/>
          </p:cNvSpPr>
          <p:nvPr>
            <p:ph idx="1"/>
          </p:nvPr>
        </p:nvSpPr>
        <p:spPr>
          <a:xfrm>
            <a:off x="1043492" y="2323652"/>
            <a:ext cx="7423583" cy="3991882"/>
          </a:xfrm>
        </p:spPr>
        <p:txBody>
          <a:bodyPr>
            <a:normAutofit lnSpcReduction="10000"/>
          </a:bodyPr>
          <a:lstStyle/>
          <a:p>
            <a:r>
              <a:rPr lang="en-US" dirty="0" smtClean="0"/>
              <a:t>So the only things that change when we don’t know our population standard deviation is our critical value is now a critical t (we can use the table or the </a:t>
            </a:r>
            <a:r>
              <a:rPr lang="en-US" dirty="0" err="1" smtClean="0"/>
              <a:t>calc</a:t>
            </a:r>
            <a:r>
              <a:rPr lang="en-US" dirty="0" smtClean="0"/>
              <a:t>…</a:t>
            </a:r>
            <a:r>
              <a:rPr lang="en-US" dirty="0" err="1" smtClean="0"/>
              <a:t>calc</a:t>
            </a:r>
            <a:r>
              <a:rPr lang="en-US" dirty="0" smtClean="0"/>
              <a:t> recommended) and the standard deviation we are using is:</a:t>
            </a:r>
          </a:p>
          <a:p>
            <a:endParaRPr lang="en-US" dirty="0"/>
          </a:p>
          <a:p>
            <a:endParaRPr lang="en-US" dirty="0" smtClean="0"/>
          </a:p>
          <a:p>
            <a:endParaRPr lang="en-US" dirty="0"/>
          </a:p>
          <a:p>
            <a:r>
              <a:rPr lang="en-US" dirty="0" smtClean="0"/>
              <a:t>On </a:t>
            </a:r>
            <a:r>
              <a:rPr lang="en-US" dirty="0" err="1" smtClean="0"/>
              <a:t>calc</a:t>
            </a:r>
            <a:r>
              <a:rPr lang="en-US" dirty="0" smtClean="0"/>
              <a:t>, same as Z interval, just choose T interval</a:t>
            </a:r>
            <a:endParaRPr lang="en-US" dirty="0"/>
          </a:p>
        </p:txBody>
      </p:sp>
      <p:pic>
        <p:nvPicPr>
          <p:cNvPr id="4" name="Picture 3"/>
          <p:cNvPicPr>
            <a:picLocks noChangeAspect="1"/>
          </p:cNvPicPr>
          <p:nvPr/>
        </p:nvPicPr>
        <p:blipFill>
          <a:blip r:embed="rId2"/>
          <a:stretch>
            <a:fillRect/>
          </a:stretch>
        </p:blipFill>
        <p:spPr>
          <a:xfrm>
            <a:off x="3527047" y="4035447"/>
            <a:ext cx="2029471" cy="1198121"/>
          </a:xfrm>
          <a:prstGeom prst="rect">
            <a:avLst/>
          </a:prstGeom>
        </p:spPr>
      </p:pic>
    </p:spTree>
    <p:extLst>
      <p:ext uri="{BB962C8B-B14F-4D97-AF65-F5344CB8AC3E}">
        <p14:creationId xmlns:p14="http://schemas.microsoft.com/office/powerpoint/2010/main" val="327668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Estimating an unknown parameter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  The admissions director at a University proposes using the IQ scores of current students as a marketing tool.  The university provides him with enough $ to administer IQ tests to 50 students.  So, he gives the IQ test to an SRS of 50 of the university’s 5000 freshman.  The mean IQ score for the sample is       = 112.  What can the director say about the mean score μ of the population of all 5000 freshman?</a:t>
            </a:r>
          </a:p>
          <a:p>
            <a:r>
              <a:rPr lang="en-US" dirty="0" smtClean="0"/>
              <a:t>Is the mean IQ score μ of all the freshman exactly 112?  Probably not.</a:t>
            </a:r>
            <a:endParaRPr lang="en-US" dirty="0"/>
          </a:p>
        </p:txBody>
      </p:sp>
      <p:pic>
        <p:nvPicPr>
          <p:cNvPr id="4" name="Picture 3"/>
          <p:cNvPicPr>
            <a:picLocks noChangeAspect="1"/>
          </p:cNvPicPr>
          <p:nvPr/>
        </p:nvPicPr>
        <p:blipFill>
          <a:blip r:embed="rId2"/>
          <a:stretch>
            <a:fillRect/>
          </a:stretch>
        </p:blipFill>
        <p:spPr>
          <a:xfrm>
            <a:off x="4495800" y="3352800"/>
            <a:ext cx="139700" cy="152400"/>
          </a:xfrm>
          <a:prstGeom prst="rect">
            <a:avLst/>
          </a:prstGeom>
        </p:spPr>
      </p:pic>
      <p:pic>
        <p:nvPicPr>
          <p:cNvPr id="6" name="Picture 5"/>
          <p:cNvPicPr>
            <a:picLocks noChangeAspect="1"/>
          </p:cNvPicPr>
          <p:nvPr/>
        </p:nvPicPr>
        <p:blipFill>
          <a:blip r:embed="rId3"/>
          <a:stretch>
            <a:fillRect/>
          </a:stretch>
        </p:blipFill>
        <p:spPr>
          <a:xfrm>
            <a:off x="6451601" y="3911599"/>
            <a:ext cx="321733" cy="321733"/>
          </a:xfrm>
          <a:prstGeom prst="rect">
            <a:avLst/>
          </a:prstGeom>
        </p:spPr>
      </p:pic>
    </p:spTree>
    <p:extLst>
      <p:ext uri="{BB962C8B-B14F-4D97-AF65-F5344CB8AC3E}">
        <p14:creationId xmlns:p14="http://schemas.microsoft.com/office/powerpoint/2010/main" val="4170416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Paired t procedures</a:t>
            </a:r>
            <a:endParaRPr lang="en-US" dirty="0"/>
          </a:p>
        </p:txBody>
      </p:sp>
      <p:sp>
        <p:nvSpPr>
          <p:cNvPr id="3" name="Content Placeholder 2"/>
          <p:cNvSpPr>
            <a:spLocks noGrp="1"/>
          </p:cNvSpPr>
          <p:nvPr>
            <p:ph idx="1"/>
          </p:nvPr>
        </p:nvSpPr>
        <p:spPr/>
        <p:txBody>
          <a:bodyPr/>
          <a:lstStyle/>
          <a:p>
            <a:r>
              <a:rPr lang="en-US" dirty="0" smtClean="0"/>
              <a:t>Comparative studies are more convincing than single-sample investigations.  (matched pair design).  </a:t>
            </a:r>
          </a:p>
          <a:p>
            <a:r>
              <a:rPr lang="en-US" dirty="0" smtClean="0"/>
              <a:t>We use these to compare treatments on 2 different subjects, or before-and-after observations on the same subject.  </a:t>
            </a:r>
          </a:p>
          <a:p>
            <a:pPr marL="68580" indent="0">
              <a:buNone/>
            </a:pPr>
            <a:endParaRPr lang="en-US" dirty="0"/>
          </a:p>
        </p:txBody>
      </p:sp>
      <p:pic>
        <p:nvPicPr>
          <p:cNvPr id="4" name="Picture 3"/>
          <p:cNvPicPr>
            <a:picLocks noChangeAspect="1"/>
          </p:cNvPicPr>
          <p:nvPr/>
        </p:nvPicPr>
        <p:blipFill>
          <a:blip r:embed="rId2"/>
          <a:stretch>
            <a:fillRect/>
          </a:stretch>
        </p:blipFill>
        <p:spPr>
          <a:xfrm>
            <a:off x="457200" y="4730321"/>
            <a:ext cx="8229600" cy="1689100"/>
          </a:xfrm>
          <a:prstGeom prst="rect">
            <a:avLst/>
          </a:prstGeom>
        </p:spPr>
      </p:pic>
    </p:spTree>
    <p:extLst>
      <p:ext uri="{BB962C8B-B14F-4D97-AF65-F5344CB8AC3E}">
        <p14:creationId xmlns:p14="http://schemas.microsoft.com/office/powerpoint/2010/main" val="4286712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lstStyle/>
          <a:p>
            <a:r>
              <a:rPr lang="en-US" dirty="0" smtClean="0"/>
              <a:t>Important distinction</a:t>
            </a:r>
            <a:endParaRPr lang="en-US" dirty="0"/>
          </a:p>
        </p:txBody>
      </p:sp>
      <p:sp>
        <p:nvSpPr>
          <p:cNvPr id="3" name="Content Placeholder 2"/>
          <p:cNvSpPr>
            <a:spLocks noGrp="1"/>
          </p:cNvSpPr>
          <p:nvPr>
            <p:ph idx="1"/>
          </p:nvPr>
        </p:nvSpPr>
        <p:spPr>
          <a:xfrm>
            <a:off x="338667" y="1599163"/>
            <a:ext cx="8144933" cy="4513769"/>
          </a:xfrm>
        </p:spPr>
        <p:txBody>
          <a:bodyPr>
            <a:noAutofit/>
          </a:bodyPr>
          <a:lstStyle/>
          <a:p>
            <a:r>
              <a:rPr lang="en-US" sz="1600" dirty="0" smtClean="0"/>
              <a:t>There are 2 types of studies we learned about earlier:  Matched-Pairs design (which includes before-after studies on each individual in our sample, and comparisons between each individual of a pair of similar individuals that we split and assigned to 2 treatments), and comparative studies of 2 INDEPENDENT groups.  </a:t>
            </a:r>
          </a:p>
          <a:p>
            <a:r>
              <a:rPr lang="en-US" sz="1600" dirty="0" smtClean="0"/>
              <a:t>When calculating the T-interval on a matched pairs design, we are interested in the DIFFERENCE between the 2 conditions (whether this is a before/after on one individual, or 2 similar individuals being compared).  You will always have an equal number in both groups if you are doing matched pairs.  For this you define L3 as L1-L2 and do a 1 sample T interval on L3. </a:t>
            </a:r>
          </a:p>
          <a:p>
            <a:r>
              <a:rPr lang="en-US" sz="1600" dirty="0" smtClean="0"/>
              <a:t>In a comparative independent samples design, the 2 samples are INDEPENDENTLY groups (and therefore may even have different numbers in each).  They are not matched up in any way- this is what would be a 2-sample T-interval based on L1 and L2. </a:t>
            </a:r>
          </a:p>
          <a:p>
            <a:r>
              <a:rPr lang="en-US" sz="1600" dirty="0" smtClean="0"/>
              <a:t>*For this chapter, 99% of examples will be of the first variety where you take the differences and do a one sample interval on L3.  In later chapters we deal with situation 2 more, but it still helps to recognize the difference now. </a:t>
            </a:r>
            <a:endParaRPr lang="en-US" sz="1600" dirty="0"/>
          </a:p>
        </p:txBody>
      </p:sp>
    </p:spTree>
    <p:extLst>
      <p:ext uri="{BB962C8B-B14F-4D97-AF65-F5344CB8AC3E}">
        <p14:creationId xmlns:p14="http://schemas.microsoft.com/office/powerpoint/2010/main" val="3113152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lnSpcReduction="10000"/>
          </a:bodyPr>
          <a:lstStyle/>
          <a:p>
            <a:r>
              <a:rPr lang="en-US" dirty="0" smtClean="0"/>
              <a:t>Caffeine dependence/depression.  Population is all people dependent on caffeine.  We want to estimate the mean difference  diff =   placebo -    caffeine in depression patients</a:t>
            </a:r>
          </a:p>
          <a:p>
            <a:pPr lvl="1"/>
            <a:r>
              <a:rPr lang="en-US" dirty="0" smtClean="0"/>
              <a:t>11 people tested and their scores on a depression test measured (placebo vs. caffeine) (P. 652) </a:t>
            </a:r>
          </a:p>
          <a:p>
            <a:pPr lvl="1"/>
            <a:r>
              <a:rPr lang="en-US" dirty="0" err="1" smtClean="0"/>
              <a:t>Calc</a:t>
            </a:r>
            <a:r>
              <a:rPr lang="en-US" dirty="0" smtClean="0"/>
              <a:t>- 2 sample t interval OR, define list 3 as L1 – L2 and do a 1 sample t interval on L3</a:t>
            </a:r>
          </a:p>
        </p:txBody>
      </p:sp>
    </p:spTree>
    <p:extLst>
      <p:ext uri="{BB962C8B-B14F-4D97-AF65-F5344CB8AC3E}">
        <p14:creationId xmlns:p14="http://schemas.microsoft.com/office/powerpoint/2010/main" val="3525700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6340744"/>
              </p:ext>
            </p:extLst>
          </p:nvPr>
        </p:nvGraphicFramePr>
        <p:xfrm>
          <a:off x="1042988" y="2324100"/>
          <a:ext cx="6777036" cy="4079240"/>
        </p:xfrm>
        <a:graphic>
          <a:graphicData uri="http://schemas.openxmlformats.org/drawingml/2006/table">
            <a:tbl>
              <a:tblPr firstRow="1" bandRow="1">
                <a:tableStyleId>{5C22544A-7EE6-4342-B048-85BDC9FD1C3A}</a:tableStyleId>
              </a:tblPr>
              <a:tblGrid>
                <a:gridCol w="2259012"/>
                <a:gridCol w="2259012"/>
                <a:gridCol w="2259012"/>
              </a:tblGrid>
              <a:tr h="370840">
                <a:tc>
                  <a:txBody>
                    <a:bodyPr/>
                    <a:lstStyle/>
                    <a:p>
                      <a:r>
                        <a:rPr lang="en-US" dirty="0" smtClean="0"/>
                        <a:t>Subject</a:t>
                      </a:r>
                      <a:endParaRPr lang="en-US" dirty="0"/>
                    </a:p>
                  </a:txBody>
                  <a:tcPr/>
                </a:tc>
                <a:tc>
                  <a:txBody>
                    <a:bodyPr/>
                    <a:lstStyle/>
                    <a:p>
                      <a:r>
                        <a:rPr lang="en-US" dirty="0" smtClean="0"/>
                        <a:t>Caffeine</a:t>
                      </a:r>
                      <a:endParaRPr lang="en-US" dirty="0"/>
                    </a:p>
                  </a:txBody>
                  <a:tcPr/>
                </a:tc>
                <a:tc>
                  <a:txBody>
                    <a:bodyPr/>
                    <a:lstStyle/>
                    <a:p>
                      <a:r>
                        <a:rPr lang="en-US" dirty="0" smtClean="0"/>
                        <a:t>Placebo</a:t>
                      </a:r>
                      <a:endParaRPr lang="en-US" dirty="0"/>
                    </a:p>
                  </a:txBody>
                  <a:tcPr/>
                </a:tc>
              </a:tr>
              <a:tr h="370840">
                <a:tc>
                  <a:txBody>
                    <a:bodyPr/>
                    <a:lstStyle/>
                    <a:p>
                      <a:r>
                        <a:rPr lang="en-US" dirty="0" smtClean="0"/>
                        <a:t>1</a:t>
                      </a:r>
                      <a:endParaRPr lang="en-US" dirty="0"/>
                    </a:p>
                  </a:txBody>
                  <a:tcPr/>
                </a:tc>
                <a:tc>
                  <a:txBody>
                    <a:bodyPr/>
                    <a:lstStyle/>
                    <a:p>
                      <a:r>
                        <a:rPr lang="en-US" dirty="0" smtClean="0"/>
                        <a:t>5</a:t>
                      </a:r>
                      <a:endParaRPr lang="en-US" dirty="0"/>
                    </a:p>
                  </a:txBody>
                  <a:tcPr/>
                </a:tc>
                <a:tc>
                  <a:txBody>
                    <a:bodyPr/>
                    <a:lstStyle/>
                    <a:p>
                      <a:r>
                        <a:rPr lang="en-US" dirty="0" smtClean="0"/>
                        <a:t>16</a:t>
                      </a:r>
                      <a:endParaRPr lang="en-US" dirty="0"/>
                    </a:p>
                  </a:txBody>
                  <a:tcPr/>
                </a:tc>
              </a:tr>
              <a:tr h="370840">
                <a:tc>
                  <a:txBody>
                    <a:bodyPr/>
                    <a:lstStyle/>
                    <a:p>
                      <a:r>
                        <a:rPr lang="en-US" dirty="0" smtClean="0"/>
                        <a:t>2</a:t>
                      </a:r>
                      <a:endParaRPr lang="en-US" dirty="0"/>
                    </a:p>
                  </a:txBody>
                  <a:tcPr/>
                </a:tc>
                <a:tc>
                  <a:txBody>
                    <a:bodyPr/>
                    <a:lstStyle/>
                    <a:p>
                      <a:r>
                        <a:rPr lang="en-US" dirty="0" smtClean="0"/>
                        <a:t>5</a:t>
                      </a:r>
                      <a:endParaRPr lang="en-US" dirty="0"/>
                    </a:p>
                  </a:txBody>
                  <a:tcPr/>
                </a:tc>
                <a:tc>
                  <a:txBody>
                    <a:bodyPr/>
                    <a:lstStyle/>
                    <a:p>
                      <a:r>
                        <a:rPr lang="en-US" dirty="0" smtClean="0"/>
                        <a:t>23</a:t>
                      </a:r>
                      <a:endParaRPr lang="en-US" dirty="0"/>
                    </a:p>
                  </a:txBody>
                  <a:tcPr/>
                </a:tc>
              </a:tr>
              <a:tr h="370840">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r>
              <a:tr h="370840">
                <a:tc>
                  <a:txBody>
                    <a:bodyPr/>
                    <a:lstStyle/>
                    <a:p>
                      <a:r>
                        <a:rPr lang="en-US" dirty="0" smtClean="0"/>
                        <a:t>4</a:t>
                      </a:r>
                      <a:endParaRPr lang="en-US" dirty="0"/>
                    </a:p>
                  </a:txBody>
                  <a:tcPr/>
                </a:tc>
                <a:tc>
                  <a:txBody>
                    <a:bodyPr/>
                    <a:lstStyle/>
                    <a:p>
                      <a:r>
                        <a:rPr lang="en-US" dirty="0" smtClean="0"/>
                        <a:t>3</a:t>
                      </a:r>
                      <a:endParaRPr lang="en-US" dirty="0"/>
                    </a:p>
                  </a:txBody>
                  <a:tcPr/>
                </a:tc>
                <a:tc>
                  <a:txBody>
                    <a:bodyPr/>
                    <a:lstStyle/>
                    <a:p>
                      <a:r>
                        <a:rPr lang="en-US" dirty="0" smtClean="0"/>
                        <a:t>7</a:t>
                      </a:r>
                      <a:endParaRPr lang="en-US" dirty="0"/>
                    </a:p>
                  </a:txBody>
                  <a:tcPr/>
                </a:tc>
              </a:tr>
              <a:tr h="370840">
                <a:tc>
                  <a:txBody>
                    <a:bodyPr/>
                    <a:lstStyle/>
                    <a:p>
                      <a:r>
                        <a:rPr lang="en-US" dirty="0" smtClean="0"/>
                        <a:t>5</a:t>
                      </a:r>
                      <a:endParaRPr lang="en-US" dirty="0"/>
                    </a:p>
                  </a:txBody>
                  <a:tcPr/>
                </a:tc>
                <a:tc>
                  <a:txBody>
                    <a:bodyPr/>
                    <a:lstStyle/>
                    <a:p>
                      <a:r>
                        <a:rPr lang="en-US" dirty="0" smtClean="0"/>
                        <a:t>8</a:t>
                      </a:r>
                      <a:endParaRPr lang="en-US" dirty="0"/>
                    </a:p>
                  </a:txBody>
                  <a:tcPr/>
                </a:tc>
                <a:tc>
                  <a:txBody>
                    <a:bodyPr/>
                    <a:lstStyle/>
                    <a:p>
                      <a:r>
                        <a:rPr lang="en-US" dirty="0" smtClean="0"/>
                        <a:t>14</a:t>
                      </a:r>
                      <a:endParaRPr lang="en-US" dirty="0"/>
                    </a:p>
                  </a:txBody>
                  <a:tcPr/>
                </a:tc>
              </a:tr>
              <a:tr h="370840">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24</a:t>
                      </a:r>
                      <a:endParaRPr lang="en-US" dirty="0"/>
                    </a:p>
                  </a:txBody>
                  <a:tcPr/>
                </a:tc>
              </a:tr>
              <a:tr h="370840">
                <a:tc>
                  <a:txBody>
                    <a:bodyPr/>
                    <a:lstStyle/>
                    <a:p>
                      <a:r>
                        <a:rPr lang="en-US" dirty="0" smtClean="0"/>
                        <a:t>7</a:t>
                      </a:r>
                      <a:endParaRPr lang="en-US" dirty="0"/>
                    </a:p>
                  </a:txBody>
                  <a:tcPr/>
                </a:tc>
                <a:tc>
                  <a:txBody>
                    <a:bodyPr/>
                    <a:lstStyle/>
                    <a:p>
                      <a:r>
                        <a:rPr lang="en-US" dirty="0" smtClean="0"/>
                        <a:t>0</a:t>
                      </a:r>
                      <a:endParaRPr lang="en-US" dirty="0"/>
                    </a:p>
                  </a:txBody>
                  <a:tcPr/>
                </a:tc>
                <a:tc>
                  <a:txBody>
                    <a:bodyPr/>
                    <a:lstStyle/>
                    <a:p>
                      <a:r>
                        <a:rPr lang="en-US" dirty="0" smtClean="0"/>
                        <a:t>6</a:t>
                      </a:r>
                      <a:endParaRPr lang="en-US" dirty="0"/>
                    </a:p>
                  </a:txBody>
                  <a:tcPr/>
                </a:tc>
              </a:tr>
              <a:tr h="370840">
                <a:tc>
                  <a:txBody>
                    <a:bodyPr/>
                    <a:lstStyle/>
                    <a:p>
                      <a:r>
                        <a:rPr lang="en-US" dirty="0" smtClean="0"/>
                        <a:t>8</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r>
              <a:tr h="370840">
                <a:tc>
                  <a:txBody>
                    <a:bodyPr/>
                    <a:lstStyle/>
                    <a:p>
                      <a:r>
                        <a:rPr lang="en-US" dirty="0" smtClean="0"/>
                        <a:t>9</a:t>
                      </a:r>
                      <a:endParaRPr lang="en-US" dirty="0"/>
                    </a:p>
                  </a:txBody>
                  <a:tcPr/>
                </a:tc>
                <a:tc>
                  <a:txBody>
                    <a:bodyPr/>
                    <a:lstStyle/>
                    <a:p>
                      <a:r>
                        <a:rPr lang="en-US" dirty="0" smtClean="0"/>
                        <a:t>2</a:t>
                      </a:r>
                      <a:endParaRPr lang="en-US" dirty="0"/>
                    </a:p>
                  </a:txBody>
                  <a:tcPr/>
                </a:tc>
                <a:tc>
                  <a:txBody>
                    <a:bodyPr/>
                    <a:lstStyle/>
                    <a:p>
                      <a:r>
                        <a:rPr lang="en-US" dirty="0" smtClean="0"/>
                        <a:t>15</a:t>
                      </a:r>
                      <a:endParaRPr lang="en-US" dirty="0"/>
                    </a:p>
                  </a:txBody>
                  <a:tcPr/>
                </a:tc>
              </a:tr>
              <a:tr h="370840">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bl>
          </a:graphicData>
        </a:graphic>
      </p:graphicFrame>
    </p:spTree>
    <p:extLst>
      <p:ext uri="{BB962C8B-B14F-4D97-AF65-F5344CB8AC3E}">
        <p14:creationId xmlns:p14="http://schemas.microsoft.com/office/powerpoint/2010/main" val="2827967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a:t>
            </a:r>
            <a:endParaRPr lang="en-US" dirty="0"/>
          </a:p>
        </p:txBody>
      </p:sp>
      <p:sp>
        <p:nvSpPr>
          <p:cNvPr id="3" name="Content Placeholder 2"/>
          <p:cNvSpPr>
            <a:spLocks noGrp="1"/>
          </p:cNvSpPr>
          <p:nvPr>
            <p:ph idx="1"/>
          </p:nvPr>
        </p:nvSpPr>
        <p:spPr>
          <a:xfrm>
            <a:off x="1043492" y="2323652"/>
            <a:ext cx="7194266" cy="3850753"/>
          </a:xfrm>
        </p:spPr>
        <p:txBody>
          <a:bodyPr>
            <a:normAutofit lnSpcReduction="10000"/>
          </a:bodyPr>
          <a:lstStyle/>
          <a:p>
            <a:endParaRPr lang="en-US" dirty="0" smtClean="0"/>
          </a:p>
          <a:p>
            <a:endParaRPr lang="en-US" dirty="0"/>
          </a:p>
          <a:p>
            <a:endParaRPr lang="en-US" dirty="0" smtClean="0"/>
          </a:p>
          <a:p>
            <a:pPr marL="68580" indent="0">
              <a:buNone/>
            </a:pPr>
            <a:endParaRPr lang="en-US" dirty="0"/>
          </a:p>
          <a:p>
            <a:endParaRPr lang="en-US" dirty="0" smtClean="0"/>
          </a:p>
          <a:p>
            <a:r>
              <a:rPr lang="en-US" dirty="0" smtClean="0"/>
              <a:t>If outliers are present in the sample data, then the population may not be Normal.  The t procedures are NOT robust against outliers because    and s are not resistant to outliers. </a:t>
            </a:r>
            <a:endParaRPr lang="en-US" dirty="0"/>
          </a:p>
        </p:txBody>
      </p:sp>
      <p:pic>
        <p:nvPicPr>
          <p:cNvPr id="4" name="Picture 3"/>
          <p:cNvPicPr>
            <a:picLocks noChangeAspect="1"/>
          </p:cNvPicPr>
          <p:nvPr/>
        </p:nvPicPr>
        <p:blipFill>
          <a:blip r:embed="rId2"/>
          <a:stretch>
            <a:fillRect/>
          </a:stretch>
        </p:blipFill>
        <p:spPr>
          <a:xfrm>
            <a:off x="333722" y="2170664"/>
            <a:ext cx="8229600" cy="2057400"/>
          </a:xfrm>
          <a:prstGeom prst="rect">
            <a:avLst/>
          </a:prstGeom>
        </p:spPr>
      </p:pic>
      <p:pic>
        <p:nvPicPr>
          <p:cNvPr id="5" name="Picture 4"/>
          <p:cNvPicPr/>
          <p:nvPr/>
        </p:nvPicPr>
        <p:blipFill>
          <a:blip r:embed="rId3"/>
          <a:stretch>
            <a:fillRect/>
          </a:stretch>
        </p:blipFill>
        <p:spPr>
          <a:xfrm>
            <a:off x="3864513" y="5385284"/>
            <a:ext cx="321310" cy="321310"/>
          </a:xfrm>
          <a:prstGeom prst="rect">
            <a:avLst/>
          </a:prstGeom>
        </p:spPr>
      </p:pic>
    </p:spTree>
    <p:extLst>
      <p:ext uri="{BB962C8B-B14F-4D97-AF65-F5344CB8AC3E}">
        <p14:creationId xmlns:p14="http://schemas.microsoft.com/office/powerpoint/2010/main" val="2430485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 for proportions</a:t>
            </a:r>
            <a:endParaRPr lang="en-US" dirty="0"/>
          </a:p>
        </p:txBody>
      </p:sp>
      <p:sp>
        <p:nvSpPr>
          <p:cNvPr id="3" name="Content Placeholder 2"/>
          <p:cNvSpPr>
            <a:spLocks noGrp="1"/>
          </p:cNvSpPr>
          <p:nvPr>
            <p:ph idx="1"/>
          </p:nvPr>
        </p:nvSpPr>
        <p:spPr>
          <a:xfrm>
            <a:off x="1043492" y="2323652"/>
            <a:ext cx="7440108" cy="3508977"/>
          </a:xfrm>
        </p:spPr>
        <p:txBody>
          <a:bodyPr>
            <a:normAutofit fontScale="85000" lnSpcReduction="20000"/>
          </a:bodyPr>
          <a:lstStyle/>
          <a:p>
            <a:r>
              <a:rPr lang="en-US" dirty="0" smtClean="0"/>
              <a:t>As always, inference is based on the sampling distribution of a statistic.  </a:t>
            </a:r>
          </a:p>
          <a:p>
            <a:pPr lvl="1"/>
            <a:r>
              <a:rPr lang="en-US" dirty="0" smtClean="0"/>
              <a:t>Center:  the mean is rho.  We call the sample proportion (p-hat) is an unbiased estimator of the population proportion p.  </a:t>
            </a:r>
          </a:p>
          <a:p>
            <a:pPr lvl="1"/>
            <a:endParaRPr lang="en-US" dirty="0"/>
          </a:p>
          <a:p>
            <a:pPr lvl="1"/>
            <a:r>
              <a:rPr lang="en-US" dirty="0" smtClean="0"/>
              <a:t>Spread:  Standard deviation of p hat is   √[</a:t>
            </a:r>
            <a:r>
              <a:rPr lang="en-US" dirty="0" err="1" smtClean="0"/>
              <a:t>ρ</a:t>
            </a:r>
            <a:r>
              <a:rPr lang="en-US" dirty="0" smtClean="0"/>
              <a:t>(1-ρ)/n]        provided that the population is at least 10 times as large as the sample.  </a:t>
            </a:r>
          </a:p>
          <a:p>
            <a:pPr lvl="1"/>
            <a:endParaRPr lang="en-US" dirty="0"/>
          </a:p>
          <a:p>
            <a:pPr lvl="1"/>
            <a:r>
              <a:rPr lang="en-US" dirty="0" smtClean="0"/>
              <a:t>Shape:  If the sample size is large enough that both </a:t>
            </a:r>
            <a:r>
              <a:rPr lang="en-US" dirty="0" err="1" smtClean="0"/>
              <a:t>np</a:t>
            </a:r>
            <a:r>
              <a:rPr lang="en-US" dirty="0" smtClean="0"/>
              <a:t> and n(1-p) are at least 10, the distribution of p-hat is approximately normal.</a:t>
            </a:r>
            <a:endParaRPr lang="en-US" dirty="0"/>
          </a:p>
        </p:txBody>
      </p:sp>
    </p:spTree>
    <p:extLst>
      <p:ext uri="{BB962C8B-B14F-4D97-AF65-F5344CB8AC3E}">
        <p14:creationId xmlns:p14="http://schemas.microsoft.com/office/powerpoint/2010/main" val="3493373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1102" r="-11102"/>
          <a:stretch>
            <a:fillRect/>
          </a:stretch>
        </p:blipFill>
        <p:spPr>
          <a:xfrm>
            <a:off x="673057" y="1711192"/>
            <a:ext cx="7960236" cy="4121437"/>
          </a:xfrm>
        </p:spPr>
      </p:pic>
    </p:spTree>
    <p:extLst>
      <p:ext uri="{BB962C8B-B14F-4D97-AF65-F5344CB8AC3E}">
        <p14:creationId xmlns:p14="http://schemas.microsoft.com/office/powerpoint/2010/main" val="1891362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374" y="635470"/>
            <a:ext cx="6777317" cy="3508977"/>
          </a:xfrm>
        </p:spPr>
        <p:txBody>
          <a:bodyPr>
            <a:normAutofit fontScale="92500" lnSpcReduction="10000"/>
          </a:bodyPr>
          <a:lstStyle/>
          <a:p>
            <a:r>
              <a:rPr lang="en-US" dirty="0"/>
              <a:t>In reality, we don’t know the value of rho (if we did, we wouldn’t need to construct a CI for it!)</a:t>
            </a:r>
          </a:p>
          <a:p>
            <a:r>
              <a:rPr lang="en-US" dirty="0" smtClean="0"/>
              <a:t>So we cannot check whether (n)(rho)  and n(1-rho) &gt; 10.  </a:t>
            </a:r>
          </a:p>
          <a:p>
            <a:r>
              <a:rPr lang="en-US" dirty="0" smtClean="0"/>
              <a:t>In large samples, p hat will be close to rho so we replace rho by p-hat in determining the values of </a:t>
            </a:r>
            <a:r>
              <a:rPr lang="en-US" dirty="0"/>
              <a:t>(n)(rho)  and n(1-rho</a:t>
            </a:r>
            <a:r>
              <a:rPr lang="en-US" dirty="0" smtClean="0"/>
              <a:t>) and so our Standard Error (estimated population proportion standard deviation) is        </a:t>
            </a:r>
            <a:endParaRPr lang="en-US" dirty="0"/>
          </a:p>
        </p:txBody>
      </p:sp>
      <p:pic>
        <p:nvPicPr>
          <p:cNvPr id="4" name="Picture 3"/>
          <p:cNvPicPr>
            <a:picLocks noChangeAspect="1"/>
          </p:cNvPicPr>
          <p:nvPr/>
        </p:nvPicPr>
        <p:blipFill>
          <a:blip r:embed="rId2"/>
          <a:stretch>
            <a:fillRect/>
          </a:stretch>
        </p:blipFill>
        <p:spPr>
          <a:xfrm>
            <a:off x="457200" y="3915112"/>
            <a:ext cx="8229600" cy="2819400"/>
          </a:xfrm>
          <a:prstGeom prst="rect">
            <a:avLst/>
          </a:prstGeom>
        </p:spPr>
      </p:pic>
      <p:pic>
        <p:nvPicPr>
          <p:cNvPr id="5" name="Picture 4"/>
          <p:cNvPicPr>
            <a:picLocks noChangeAspect="1"/>
          </p:cNvPicPr>
          <p:nvPr/>
        </p:nvPicPr>
        <p:blipFill>
          <a:blip r:embed="rId3"/>
          <a:stretch>
            <a:fillRect/>
          </a:stretch>
        </p:blipFill>
        <p:spPr>
          <a:xfrm>
            <a:off x="6341646" y="3343612"/>
            <a:ext cx="1117600" cy="571500"/>
          </a:xfrm>
          <a:prstGeom prst="rect">
            <a:avLst/>
          </a:prstGeom>
        </p:spPr>
      </p:pic>
    </p:spTree>
    <p:extLst>
      <p:ext uri="{BB962C8B-B14F-4D97-AF65-F5344CB8AC3E}">
        <p14:creationId xmlns:p14="http://schemas.microsoft.com/office/powerpoint/2010/main" val="2758151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rcRect t="-51867" b="-51867"/>
          <a:stretch>
            <a:fillRect/>
          </a:stretch>
        </p:blipFill>
        <p:spPr>
          <a:xfrm>
            <a:off x="867094" y="1459235"/>
            <a:ext cx="7441223" cy="3852716"/>
          </a:xfrm>
        </p:spPr>
      </p:pic>
      <p:sp>
        <p:nvSpPr>
          <p:cNvPr id="7" name="TextBox 6"/>
          <p:cNvSpPr txBox="1"/>
          <p:nvPr/>
        </p:nvSpPr>
        <p:spPr>
          <a:xfrm>
            <a:off x="1658136" y="4704198"/>
            <a:ext cx="4992046" cy="1200329"/>
          </a:xfrm>
          <a:prstGeom prst="rect">
            <a:avLst/>
          </a:prstGeom>
          <a:noFill/>
        </p:spPr>
        <p:txBody>
          <a:bodyPr wrap="square" rtlCol="0">
            <a:spAutoFit/>
          </a:bodyPr>
          <a:lstStyle/>
          <a:p>
            <a:r>
              <a:rPr lang="en-US" dirty="0" smtClean="0"/>
              <a:t>Remember- P-hat (sample proportion) is the number of successes in your sample divided by total number of individuals in your sample</a:t>
            </a:r>
            <a:endParaRPr lang="en-US" dirty="0"/>
          </a:p>
        </p:txBody>
      </p:sp>
    </p:spTree>
    <p:extLst>
      <p:ext uri="{BB962C8B-B14F-4D97-AF65-F5344CB8AC3E}">
        <p14:creationId xmlns:p14="http://schemas.microsoft.com/office/powerpoint/2010/main" val="1334838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Calculator- CI for a proportion</a:t>
            </a:r>
            <a:endParaRPr lang="en-US" dirty="0"/>
          </a:p>
        </p:txBody>
      </p:sp>
      <p:sp>
        <p:nvSpPr>
          <p:cNvPr id="3" name="Content Placeholder 2"/>
          <p:cNvSpPr>
            <a:spLocks noGrp="1"/>
          </p:cNvSpPr>
          <p:nvPr>
            <p:ph idx="1"/>
          </p:nvPr>
        </p:nvSpPr>
        <p:spPr/>
        <p:txBody>
          <a:bodyPr/>
          <a:lstStyle/>
          <a:p>
            <a:r>
              <a:rPr lang="en-US" dirty="0" smtClean="0"/>
              <a:t>Press STAT, choose TESTS and 1-propZint.  Enter x (lets say 246), n(lets say 439) and C-level (.95).  Calculate.  </a:t>
            </a:r>
            <a:endParaRPr lang="en-US" dirty="0"/>
          </a:p>
        </p:txBody>
      </p:sp>
    </p:spTree>
    <p:extLst>
      <p:ext uri="{BB962C8B-B14F-4D97-AF65-F5344CB8AC3E}">
        <p14:creationId xmlns:p14="http://schemas.microsoft.com/office/powerpoint/2010/main" val="125535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law of large numbers tells us that the sample mean     from a large SRS will be close to the unknown population mean μ.  </a:t>
            </a:r>
          </a:p>
          <a:p>
            <a:r>
              <a:rPr lang="en-US" dirty="0" smtClean="0"/>
              <a:t>Because     = 112, we guess that μ is “somewhere around 112”.  </a:t>
            </a:r>
          </a:p>
          <a:p>
            <a:r>
              <a:rPr lang="en-US" dirty="0" smtClean="0"/>
              <a:t>How close to 112 is μ likely to be?  </a:t>
            </a:r>
          </a:p>
          <a:p>
            <a:pPr lvl="1"/>
            <a:r>
              <a:rPr lang="en-US" dirty="0" smtClean="0"/>
              <a:t>To answer this question, we ask another:  How would the sample mean    vary if we took many samples of 50 freshman from this same population? </a:t>
            </a:r>
            <a:endParaRPr lang="en-US" dirty="0"/>
          </a:p>
        </p:txBody>
      </p:sp>
      <p:pic>
        <p:nvPicPr>
          <p:cNvPr id="4" name="Picture 3"/>
          <p:cNvPicPr/>
          <p:nvPr/>
        </p:nvPicPr>
        <p:blipFill>
          <a:blip r:embed="rId2"/>
          <a:stretch>
            <a:fillRect/>
          </a:stretch>
        </p:blipFill>
        <p:spPr>
          <a:xfrm>
            <a:off x="3388240" y="2668546"/>
            <a:ext cx="321310" cy="321310"/>
          </a:xfrm>
          <a:prstGeom prst="rect">
            <a:avLst/>
          </a:prstGeom>
        </p:spPr>
      </p:pic>
      <p:pic>
        <p:nvPicPr>
          <p:cNvPr id="5" name="Picture 4"/>
          <p:cNvPicPr/>
          <p:nvPr/>
        </p:nvPicPr>
        <p:blipFill>
          <a:blip r:embed="rId2"/>
          <a:stretch>
            <a:fillRect/>
          </a:stretch>
        </p:blipFill>
        <p:spPr>
          <a:xfrm>
            <a:off x="2629731" y="3268345"/>
            <a:ext cx="321310" cy="321310"/>
          </a:xfrm>
          <a:prstGeom prst="rect">
            <a:avLst/>
          </a:prstGeom>
        </p:spPr>
      </p:pic>
      <p:pic>
        <p:nvPicPr>
          <p:cNvPr id="6" name="Picture 5"/>
          <p:cNvPicPr/>
          <p:nvPr/>
        </p:nvPicPr>
        <p:blipFill>
          <a:blip r:embed="rId2"/>
          <a:stretch>
            <a:fillRect/>
          </a:stretch>
        </p:blipFill>
        <p:spPr>
          <a:xfrm>
            <a:off x="4732655" y="4609073"/>
            <a:ext cx="321310" cy="321310"/>
          </a:xfrm>
          <a:prstGeom prst="rect">
            <a:avLst/>
          </a:prstGeom>
        </p:spPr>
      </p:pic>
    </p:spTree>
    <p:extLst>
      <p:ext uri="{BB962C8B-B14F-4D97-AF65-F5344CB8AC3E}">
        <p14:creationId xmlns:p14="http://schemas.microsoft.com/office/powerpoint/2010/main" val="2363608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27764"/>
            <a:ext cx="7024744" cy="1143000"/>
          </a:xfrm>
        </p:spPr>
        <p:txBody>
          <a:bodyPr/>
          <a:lstStyle/>
          <a:p>
            <a:r>
              <a:rPr lang="en-US" dirty="0" smtClean="0"/>
              <a:t>Choosing a sample size</a:t>
            </a:r>
            <a:endParaRPr lang="en-US" dirty="0"/>
          </a:p>
        </p:txBody>
      </p:sp>
      <p:sp>
        <p:nvSpPr>
          <p:cNvPr id="3" name="Content Placeholder 2"/>
          <p:cNvSpPr>
            <a:spLocks noGrp="1"/>
          </p:cNvSpPr>
          <p:nvPr>
            <p:ph idx="1"/>
          </p:nvPr>
        </p:nvSpPr>
        <p:spPr>
          <a:xfrm>
            <a:off x="1043490" y="1870764"/>
            <a:ext cx="6777317" cy="3508977"/>
          </a:xfrm>
        </p:spPr>
        <p:txBody>
          <a:bodyPr/>
          <a:lstStyle/>
          <a:p>
            <a:r>
              <a:rPr lang="en-US" dirty="0" smtClean="0"/>
              <a:t>When planning a study, we may want to actively choose a sample size that will allow us to estimate the parameter within a given margin of error.  </a:t>
            </a:r>
            <a:endParaRPr lang="en-US" dirty="0"/>
          </a:p>
        </p:txBody>
      </p:sp>
      <p:pic>
        <p:nvPicPr>
          <p:cNvPr id="4" name="Picture 3"/>
          <p:cNvPicPr>
            <a:picLocks noChangeAspect="1"/>
          </p:cNvPicPr>
          <p:nvPr/>
        </p:nvPicPr>
        <p:blipFill>
          <a:blip r:embed="rId2"/>
          <a:stretch>
            <a:fillRect/>
          </a:stretch>
        </p:blipFill>
        <p:spPr>
          <a:xfrm>
            <a:off x="227884" y="3421445"/>
            <a:ext cx="8229600" cy="3213100"/>
          </a:xfrm>
          <a:prstGeom prst="rect">
            <a:avLst/>
          </a:prstGeom>
        </p:spPr>
      </p:pic>
    </p:spTree>
    <p:extLst>
      <p:ext uri="{BB962C8B-B14F-4D97-AF65-F5344CB8AC3E}">
        <p14:creationId xmlns:p14="http://schemas.microsoft.com/office/powerpoint/2010/main" val="877060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calculating sample size for a specific margin of error, we often don’t know P-hat or Rho (we are running the study in the first place to find this out!)</a:t>
            </a:r>
          </a:p>
          <a:p>
            <a:r>
              <a:rPr lang="en-US" dirty="0" smtClean="0"/>
              <a:t>When you don’t have a ‘best guess estimate’ for your proportion of successes in the population, we make P* = .5(because that’s our most conservative estimate of probability for success: 50/50).</a:t>
            </a:r>
          </a:p>
          <a:p>
            <a:pPr lvl="1"/>
            <a:r>
              <a:rPr lang="en-US" dirty="0" smtClean="0"/>
              <a:t>obviously if you are given rho, or you know p hat, use that- it’s our best estimate  </a:t>
            </a:r>
            <a:endParaRPr lang="en-US" dirty="0"/>
          </a:p>
        </p:txBody>
      </p:sp>
    </p:spTree>
    <p:extLst>
      <p:ext uri="{BB962C8B-B14F-4D97-AF65-F5344CB8AC3E}">
        <p14:creationId xmlns:p14="http://schemas.microsoft.com/office/powerpoint/2010/main" val="3476486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 unknown</a:t>
            </a:r>
            <a:endParaRPr lang="en-US" dirty="0"/>
          </a:p>
        </p:txBody>
      </p:sp>
      <p:sp>
        <p:nvSpPr>
          <p:cNvPr id="3" name="Content Placeholder 2"/>
          <p:cNvSpPr>
            <a:spLocks noGrp="1"/>
          </p:cNvSpPr>
          <p:nvPr>
            <p:ph idx="1"/>
          </p:nvPr>
        </p:nvSpPr>
        <p:spPr/>
        <p:txBody>
          <a:bodyPr>
            <a:normAutofit fontScale="92500"/>
          </a:bodyPr>
          <a:lstStyle/>
          <a:p>
            <a:r>
              <a:rPr lang="en-US" dirty="0" smtClean="0"/>
              <a:t>A company wants to do a customer service survey where customers rate the service on a scale of 1 – 5 with 4 being satisfied and 5 being very satisfied.  The President is interested in the percent of customers who rate them a 4 or a 5.  She wants the estimate to be within 3% at a 95% confidence level.  It’s too expensive/unreliable to try to question every customer, how many people should they survey?</a:t>
            </a:r>
            <a:endParaRPr lang="en-US" dirty="0"/>
          </a:p>
        </p:txBody>
      </p:sp>
    </p:spTree>
    <p:extLst>
      <p:ext uri="{BB962C8B-B14F-4D97-AF65-F5344CB8AC3E}">
        <p14:creationId xmlns:p14="http://schemas.microsoft.com/office/powerpoint/2010/main" val="3291607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continued</a:t>
            </a:r>
            <a:endParaRPr lang="en-US" dirty="0"/>
          </a:p>
        </p:txBody>
      </p:sp>
      <p:sp>
        <p:nvSpPr>
          <p:cNvPr id="3" name="Content Placeholder 2"/>
          <p:cNvSpPr>
            <a:spLocks noGrp="1"/>
          </p:cNvSpPr>
          <p:nvPr>
            <p:ph idx="1"/>
          </p:nvPr>
        </p:nvSpPr>
        <p:spPr>
          <a:xfrm>
            <a:off x="1043492" y="2323652"/>
            <a:ext cx="7194266" cy="3709624"/>
          </a:xfrm>
        </p:spPr>
        <p:txBody>
          <a:bodyPr>
            <a:normAutofit fontScale="92500" lnSpcReduction="10000"/>
          </a:bodyPr>
          <a:lstStyle/>
          <a:p>
            <a:r>
              <a:rPr lang="en-US" dirty="0" smtClean="0"/>
              <a:t>P* = .5 since we don’t know the true population proportion (rho)  </a:t>
            </a:r>
          </a:p>
          <a:p>
            <a:endParaRPr lang="en-US" dirty="0"/>
          </a:p>
          <a:p>
            <a:r>
              <a:rPr lang="en-US" dirty="0" smtClean="0"/>
              <a:t>1.96 [(√(.5)(.5)/n)] ≤ .03  Do some algebra…</a:t>
            </a:r>
          </a:p>
          <a:p>
            <a:r>
              <a:rPr lang="en-US" dirty="0" smtClean="0"/>
              <a:t>[(1.96)(.5)] /.03 ≤ √n </a:t>
            </a:r>
          </a:p>
          <a:p>
            <a:r>
              <a:rPr lang="en-US" dirty="0" smtClean="0"/>
              <a:t>n ≥ 1067.11 </a:t>
            </a:r>
          </a:p>
          <a:p>
            <a:r>
              <a:rPr lang="en-US" dirty="0" smtClean="0"/>
              <a:t>So we round up to 1068 participants.</a:t>
            </a:r>
          </a:p>
          <a:p>
            <a:pPr lvl="1"/>
            <a:r>
              <a:rPr lang="en-US" dirty="0" smtClean="0"/>
              <a:t>*News reports frequently describe the results of surveys with sample sizes between 1000 and 1500 and a margin of error about 3%. </a:t>
            </a:r>
            <a:endParaRPr lang="en-US" dirty="0"/>
          </a:p>
        </p:txBody>
      </p:sp>
    </p:spTree>
    <p:extLst>
      <p:ext uri="{BB962C8B-B14F-4D97-AF65-F5344CB8AC3E}">
        <p14:creationId xmlns:p14="http://schemas.microsoft.com/office/powerpoint/2010/main" val="271956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dirty="0" smtClean="0"/>
              <a:t>See P. 679 for a good summary…</a:t>
            </a:r>
            <a:endParaRPr lang="en-US" dirty="0"/>
          </a:p>
        </p:txBody>
      </p:sp>
    </p:spTree>
    <p:extLst>
      <p:ext uri="{BB962C8B-B14F-4D97-AF65-F5344CB8AC3E}">
        <p14:creationId xmlns:p14="http://schemas.microsoft.com/office/powerpoint/2010/main" val="237610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a:t>
            </a:r>
            <a:endParaRPr lang="en-US" dirty="0"/>
          </a:p>
        </p:txBody>
      </p:sp>
      <p:sp>
        <p:nvSpPr>
          <p:cNvPr id="3" name="Content Placeholder 2"/>
          <p:cNvSpPr>
            <a:spLocks noGrp="1"/>
          </p:cNvSpPr>
          <p:nvPr>
            <p:ph idx="1"/>
          </p:nvPr>
        </p:nvSpPr>
        <p:spPr>
          <a:xfrm>
            <a:off x="654025" y="2323652"/>
            <a:ext cx="7981975" cy="3823148"/>
          </a:xfrm>
        </p:spPr>
        <p:txBody>
          <a:bodyPr/>
          <a:lstStyle/>
          <a:p>
            <a:r>
              <a:rPr lang="en-US" dirty="0" smtClean="0"/>
              <a:t>From last chapter, the means of all samples of size 50 would distribute normally around the true population mean μ with a standard deviation of </a:t>
            </a:r>
            <a:r>
              <a:rPr lang="en-US" dirty="0" err="1" smtClean="0"/>
              <a:t>σ</a:t>
            </a:r>
            <a:r>
              <a:rPr lang="en-US" dirty="0" smtClean="0"/>
              <a:t>/√50</a:t>
            </a:r>
          </a:p>
          <a:p>
            <a:r>
              <a:rPr lang="en-US" dirty="0" smtClean="0"/>
              <a:t>Remember from our 68-95-99.7 rule that 95% of all samples of size 50 will have a mean that falls within 2 standard deviations of μ.</a:t>
            </a:r>
          </a:p>
          <a:p>
            <a:endParaRPr lang="en-US" dirty="0"/>
          </a:p>
        </p:txBody>
      </p:sp>
    </p:spTree>
    <p:extLst>
      <p:ext uri="{BB962C8B-B14F-4D97-AF65-F5344CB8AC3E}">
        <p14:creationId xmlns:p14="http://schemas.microsoft.com/office/powerpoint/2010/main" val="195241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Suppose we know </a:t>
            </a:r>
            <a:r>
              <a:rPr lang="en-US" dirty="0" err="1"/>
              <a:t>σ</a:t>
            </a:r>
            <a:r>
              <a:rPr lang="en-US" dirty="0" smtClean="0"/>
              <a:t> </a:t>
            </a:r>
            <a:endParaRPr lang="en-US" dirty="0"/>
          </a:p>
        </p:txBody>
      </p:sp>
      <p:sp>
        <p:nvSpPr>
          <p:cNvPr id="3" name="Content Placeholder 2"/>
          <p:cNvSpPr>
            <a:spLocks noGrp="1"/>
          </p:cNvSpPr>
          <p:nvPr>
            <p:ph idx="1"/>
          </p:nvPr>
        </p:nvSpPr>
        <p:spPr/>
        <p:txBody>
          <a:bodyPr/>
          <a:lstStyle/>
          <a:p>
            <a:r>
              <a:rPr lang="en-US" dirty="0" smtClean="0"/>
              <a:t>Suppose we know </a:t>
            </a:r>
            <a:r>
              <a:rPr lang="en-US" dirty="0" err="1" smtClean="0"/>
              <a:t>σ</a:t>
            </a:r>
            <a:r>
              <a:rPr lang="en-US" dirty="0" smtClean="0"/>
              <a:t> is 15 (this is unrealistic, but just go with it).  That means </a:t>
            </a:r>
            <a:r>
              <a:rPr lang="en-US" dirty="0" err="1" smtClean="0"/>
              <a:t>S</a:t>
            </a:r>
            <a:r>
              <a:rPr lang="en-US" baseline="-25000" dirty="0" err="1" smtClean="0"/>
              <a:t>x</a:t>
            </a:r>
            <a:r>
              <a:rPr lang="en-US" dirty="0" smtClean="0"/>
              <a:t> = 15/√50 = 2.1 </a:t>
            </a:r>
          </a:p>
          <a:p>
            <a:endParaRPr lang="en-US" dirty="0"/>
          </a:p>
          <a:p>
            <a:r>
              <a:rPr lang="en-US" dirty="0" smtClean="0"/>
              <a:t>So, in 95% of all samples of size 50, the mean IQ score (    ) will deviate from the true </a:t>
            </a:r>
            <a:r>
              <a:rPr lang="en-US" dirty="0" err="1" smtClean="0"/>
              <a:t>μby</a:t>
            </a:r>
            <a:r>
              <a:rPr lang="en-US" dirty="0" smtClean="0"/>
              <a:t> 4.2 (up or down…that’s 2 standard deviations above or below).</a:t>
            </a:r>
            <a:endParaRPr lang="en-US" dirty="0"/>
          </a:p>
        </p:txBody>
      </p:sp>
      <p:pic>
        <p:nvPicPr>
          <p:cNvPr id="5" name="Picture 4"/>
          <p:cNvPicPr/>
          <p:nvPr/>
        </p:nvPicPr>
        <p:blipFill>
          <a:blip r:embed="rId2"/>
          <a:stretch>
            <a:fillRect/>
          </a:stretch>
        </p:blipFill>
        <p:spPr>
          <a:xfrm>
            <a:off x="3846873" y="4379737"/>
            <a:ext cx="321310" cy="321310"/>
          </a:xfrm>
          <a:prstGeom prst="rect">
            <a:avLst/>
          </a:prstGeom>
        </p:spPr>
      </p:pic>
    </p:spTree>
    <p:extLst>
      <p:ext uri="{BB962C8B-B14F-4D97-AF65-F5344CB8AC3E}">
        <p14:creationId xmlns:p14="http://schemas.microsoft.com/office/powerpoint/2010/main" val="217266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are all our samples…</a:t>
            </a:r>
            <a:endParaRPr lang="en-US" dirty="0"/>
          </a:p>
        </p:txBody>
      </p:sp>
      <p:pic>
        <p:nvPicPr>
          <p:cNvPr id="4" name="Content Placeholder 3"/>
          <p:cNvPicPr>
            <a:picLocks noGrp="1" noChangeAspect="1"/>
          </p:cNvPicPr>
          <p:nvPr>
            <p:ph idx="1"/>
          </p:nvPr>
        </p:nvPicPr>
        <p:blipFill>
          <a:blip r:embed="rId2"/>
          <a:srcRect t="-19607" b="-19607"/>
          <a:stretch>
            <a:fillRect/>
          </a:stretch>
        </p:blipFill>
        <p:spPr/>
      </p:pic>
    </p:spTree>
    <p:extLst>
      <p:ext uri="{BB962C8B-B14F-4D97-AF65-F5344CB8AC3E}">
        <p14:creationId xmlns:p14="http://schemas.microsoft.com/office/powerpoint/2010/main" val="265667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927100" y="685800"/>
            <a:ext cx="7289800" cy="5486400"/>
          </a:xfrm>
          <a:prstGeom prst="rect">
            <a:avLst/>
          </a:prstGeom>
        </p:spPr>
      </p:pic>
    </p:spTree>
    <p:extLst>
      <p:ext uri="{BB962C8B-B14F-4D97-AF65-F5344CB8AC3E}">
        <p14:creationId xmlns:p14="http://schemas.microsoft.com/office/powerpoint/2010/main" val="270819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confident are we?</a:t>
            </a:r>
            <a:endParaRPr lang="en-US" dirty="0"/>
          </a:p>
        </p:txBody>
      </p:sp>
      <p:sp>
        <p:nvSpPr>
          <p:cNvPr id="3" name="Content Placeholder 2"/>
          <p:cNvSpPr>
            <a:spLocks noGrp="1"/>
          </p:cNvSpPr>
          <p:nvPr>
            <p:ph idx="1"/>
          </p:nvPr>
        </p:nvSpPr>
        <p:spPr>
          <a:xfrm>
            <a:off x="1043492" y="2323652"/>
            <a:ext cx="6777317" cy="3744906"/>
          </a:xfrm>
        </p:spPr>
        <p:txBody>
          <a:bodyPr>
            <a:normAutofit fontScale="92500" lnSpcReduction="20000"/>
          </a:bodyPr>
          <a:lstStyle/>
          <a:p>
            <a:r>
              <a:rPr lang="en-US" dirty="0" smtClean="0"/>
              <a:t>Statistical inference uses this fact about what would happen in MANY samples, to express our confidence in being able to capture the true μ in our own ONE sample. </a:t>
            </a:r>
          </a:p>
          <a:p>
            <a:endParaRPr lang="en-US" dirty="0"/>
          </a:p>
          <a:p>
            <a:r>
              <a:rPr lang="en-US" dirty="0" smtClean="0"/>
              <a:t>Conclusion:  Our sample of 50 freshman gave    =         112.  The resulting interval is </a:t>
            </a:r>
          </a:p>
          <a:p>
            <a:pPr marL="68580" indent="0" algn="ctr">
              <a:buNone/>
            </a:pPr>
            <a:r>
              <a:rPr lang="en-US" dirty="0" smtClean="0"/>
              <a:t>112 +/- 4.2 (107.8, 116.2).  </a:t>
            </a:r>
            <a:endParaRPr lang="en-US" dirty="0"/>
          </a:p>
          <a:p>
            <a:endParaRPr lang="en-US" dirty="0" smtClean="0"/>
          </a:p>
          <a:p>
            <a:r>
              <a:rPr lang="en-US" dirty="0" smtClean="0"/>
              <a:t>We say that we are </a:t>
            </a:r>
            <a:r>
              <a:rPr lang="en-US" i="1" dirty="0" smtClean="0"/>
              <a:t>95% confident</a:t>
            </a:r>
            <a:r>
              <a:rPr lang="en-US" dirty="0" smtClean="0"/>
              <a:t> that the unknown mean IQ  </a:t>
            </a:r>
            <a:r>
              <a:rPr lang="en-US" dirty="0"/>
              <a:t>μ </a:t>
            </a:r>
            <a:r>
              <a:rPr lang="en-US" dirty="0" smtClean="0"/>
              <a:t> for all Big City University freshman is between 107.8 and 116.2. </a:t>
            </a:r>
            <a:endParaRPr lang="en-US" dirty="0"/>
          </a:p>
        </p:txBody>
      </p:sp>
      <p:pic>
        <p:nvPicPr>
          <p:cNvPr id="5" name="Picture 4"/>
          <p:cNvPicPr/>
          <p:nvPr/>
        </p:nvPicPr>
        <p:blipFill>
          <a:blip r:embed="rId2"/>
          <a:stretch>
            <a:fillRect/>
          </a:stretch>
        </p:blipFill>
        <p:spPr>
          <a:xfrm>
            <a:off x="1941781" y="4079838"/>
            <a:ext cx="321310" cy="321310"/>
          </a:xfrm>
          <a:prstGeom prst="rect">
            <a:avLst/>
          </a:prstGeom>
        </p:spPr>
      </p:pic>
    </p:spTree>
    <p:extLst>
      <p:ext uri="{BB962C8B-B14F-4D97-AF65-F5344CB8AC3E}">
        <p14:creationId xmlns:p14="http://schemas.microsoft.com/office/powerpoint/2010/main" val="297188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25" y="994982"/>
            <a:ext cx="7990941" cy="1143000"/>
          </a:xfrm>
        </p:spPr>
        <p:txBody>
          <a:bodyPr>
            <a:normAutofit fontScale="90000"/>
          </a:bodyPr>
          <a:lstStyle/>
          <a:p>
            <a:r>
              <a:rPr lang="en-US" dirty="0" smtClean="0"/>
              <a:t>Confidence Interval for Population Mean μ when </a:t>
            </a:r>
            <a:r>
              <a:rPr lang="en-US" dirty="0" err="1"/>
              <a:t>σ</a:t>
            </a:r>
            <a:r>
              <a:rPr lang="en-US" dirty="0"/>
              <a:t> </a:t>
            </a:r>
            <a:r>
              <a:rPr lang="en-US" dirty="0" smtClean="0"/>
              <a:t>is known</a:t>
            </a:r>
            <a:endParaRPr lang="en-US" dirty="0"/>
          </a:p>
        </p:txBody>
      </p:sp>
      <p:sp>
        <p:nvSpPr>
          <p:cNvPr id="3" name="Content Placeholder 2"/>
          <p:cNvSpPr>
            <a:spLocks noGrp="1"/>
          </p:cNvSpPr>
          <p:nvPr>
            <p:ph idx="1"/>
          </p:nvPr>
        </p:nvSpPr>
        <p:spPr>
          <a:xfrm>
            <a:off x="628125" y="2323652"/>
            <a:ext cx="7990941" cy="4026348"/>
          </a:xfrm>
        </p:spPr>
        <p:txBody>
          <a:bodyPr>
            <a:normAutofit fontScale="92500"/>
          </a:bodyPr>
          <a:lstStyle/>
          <a:p>
            <a:r>
              <a:rPr lang="en-US" dirty="0" smtClean="0"/>
              <a:t>That example was our first scenario for calculating a CI.  The calculation depends on 3 important conditions:</a:t>
            </a:r>
          </a:p>
          <a:p>
            <a:pPr lvl="1"/>
            <a:r>
              <a:rPr lang="en-US" dirty="0" smtClean="0"/>
              <a:t>1.  SRS:  the sample   comes from a proper sample </a:t>
            </a:r>
          </a:p>
          <a:p>
            <a:pPr lvl="1"/>
            <a:r>
              <a:rPr lang="en-US" dirty="0" smtClean="0"/>
              <a:t>2.  Normality: The construction of the interval depends on the fact that the sampling distribution of sample means is approximately normal (which it will be, according to the CLT, , as long as our sample sizes are sufficiently large…30 is a usual cutoff)</a:t>
            </a:r>
          </a:p>
          <a:p>
            <a:pPr lvl="1"/>
            <a:r>
              <a:rPr lang="en-US" dirty="0" smtClean="0"/>
              <a:t>3.  Independence:  To keep calculations reasonably accurate when we sample from a finite population, we should sample no more than 10% of the population (our rule of thumb)  </a:t>
            </a:r>
          </a:p>
          <a:p>
            <a:endParaRPr lang="en-US" dirty="0"/>
          </a:p>
          <a:p>
            <a:endParaRPr lang="en-US" dirty="0"/>
          </a:p>
        </p:txBody>
      </p:sp>
      <p:pic>
        <p:nvPicPr>
          <p:cNvPr id="5" name="Picture 4"/>
          <p:cNvPicPr/>
          <p:nvPr/>
        </p:nvPicPr>
        <p:blipFill>
          <a:blip r:embed="rId2"/>
          <a:stretch>
            <a:fillRect/>
          </a:stretch>
        </p:blipFill>
        <p:spPr>
          <a:xfrm>
            <a:off x="3689526" y="3167229"/>
            <a:ext cx="210267" cy="189322"/>
          </a:xfrm>
          <a:prstGeom prst="rect">
            <a:avLst/>
          </a:prstGeom>
        </p:spPr>
      </p:pic>
    </p:spTree>
    <p:extLst>
      <p:ext uri="{BB962C8B-B14F-4D97-AF65-F5344CB8AC3E}">
        <p14:creationId xmlns:p14="http://schemas.microsoft.com/office/powerpoint/2010/main" val="253397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4902</TotalTime>
  <Words>2620</Words>
  <Application>Microsoft Macintosh PowerPoint</Application>
  <PresentationFormat>On-screen Show (4:3)</PresentationFormat>
  <Paragraphs>189</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Austin</vt:lpstr>
      <vt:lpstr>Estimating with Confidence</vt:lpstr>
      <vt:lpstr>Estimating an unknown parameter</vt:lpstr>
      <vt:lpstr>but…</vt:lpstr>
      <vt:lpstr>Recall…</vt:lpstr>
      <vt:lpstr>Suppose we know σ </vt:lpstr>
      <vt:lpstr>Here are all our samples…</vt:lpstr>
      <vt:lpstr>PowerPoint Presentation</vt:lpstr>
      <vt:lpstr>How confident are we?</vt:lpstr>
      <vt:lpstr>Confidence Interval for Population Mean μ when σ is known</vt:lpstr>
      <vt:lpstr>Different Confidence Levels and Critical Values </vt:lpstr>
      <vt:lpstr>Formula</vt:lpstr>
      <vt:lpstr>Margin of Error</vt:lpstr>
      <vt:lpstr>Example and Steps to solving</vt:lpstr>
      <vt:lpstr>Steps</vt:lpstr>
      <vt:lpstr>PowerPoint Presentation</vt:lpstr>
      <vt:lpstr>Sample size for a desired margin of error</vt:lpstr>
      <vt:lpstr>What if we don’t know σ?</vt:lpstr>
      <vt:lpstr>Critical T’s</vt:lpstr>
      <vt:lpstr>Formula</vt:lpstr>
      <vt:lpstr>Paired t procedures</vt:lpstr>
      <vt:lpstr>Important distinction</vt:lpstr>
      <vt:lpstr>Example</vt:lpstr>
      <vt:lpstr>Depression data</vt:lpstr>
      <vt:lpstr>Robustness</vt:lpstr>
      <vt:lpstr>CI’s for proportions</vt:lpstr>
      <vt:lpstr>PowerPoint Presentation</vt:lpstr>
      <vt:lpstr>PowerPoint Presentation</vt:lpstr>
      <vt:lpstr>PowerPoint Presentation</vt:lpstr>
      <vt:lpstr>Calculator- CI for a proportion</vt:lpstr>
      <vt:lpstr>Choosing a sample size</vt:lpstr>
      <vt:lpstr>P*</vt:lpstr>
      <vt:lpstr>Example: P* unknown</vt:lpstr>
      <vt:lpstr>Example continued</vt:lpstr>
      <vt:lpstr>Summary </vt:lpstr>
    </vt:vector>
  </TitlesOfParts>
  <Company>Convent of the Sacred Heart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with Confidence</dc:title>
  <dc:creator>Information Technology</dc:creator>
  <cp:lastModifiedBy>Information Technology</cp:lastModifiedBy>
  <cp:revision>44</cp:revision>
  <dcterms:created xsi:type="dcterms:W3CDTF">2012-01-27T13:53:06Z</dcterms:created>
  <dcterms:modified xsi:type="dcterms:W3CDTF">2012-02-07T15:33:20Z</dcterms:modified>
</cp:coreProperties>
</file>