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161" d="100"/>
          <a:sy n="161" d="100"/>
        </p:scale>
        <p:origin x="150"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112F2E-46F9-492D-8D95-A8AB82BE012C}" type="datetimeFigureOut">
              <a:rPr lang="en-US" smtClean="0"/>
              <a:t>5/29/2016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41B1C5-136A-4D4F-8709-F466B9435223}" type="slidenum">
              <a:rPr lang="en-US" smtClean="0"/>
              <a:t>‹#›</a:t>
            </a:fld>
            <a:endParaRPr lang="en-US" dirty="0"/>
          </a:p>
        </p:txBody>
      </p:sp>
    </p:spTree>
    <p:extLst>
      <p:ext uri="{BB962C8B-B14F-4D97-AF65-F5344CB8AC3E}">
        <p14:creationId xmlns:p14="http://schemas.microsoft.com/office/powerpoint/2010/main" val="1849687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112F2E-46F9-492D-8D95-A8AB82BE012C}" type="datetimeFigureOut">
              <a:rPr lang="en-US" smtClean="0"/>
              <a:t>5/29/2016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41B1C5-136A-4D4F-8709-F466B9435223}" type="slidenum">
              <a:rPr lang="en-US" smtClean="0"/>
              <a:t>‹#›</a:t>
            </a:fld>
            <a:endParaRPr lang="en-US" dirty="0"/>
          </a:p>
        </p:txBody>
      </p:sp>
    </p:spTree>
    <p:extLst>
      <p:ext uri="{BB962C8B-B14F-4D97-AF65-F5344CB8AC3E}">
        <p14:creationId xmlns:p14="http://schemas.microsoft.com/office/powerpoint/2010/main" val="2545493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112F2E-46F9-492D-8D95-A8AB82BE012C}" type="datetimeFigureOut">
              <a:rPr lang="en-US" smtClean="0"/>
              <a:t>5/29/2016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41B1C5-136A-4D4F-8709-F466B9435223}" type="slidenum">
              <a:rPr lang="en-US" smtClean="0"/>
              <a:t>‹#›</a:t>
            </a:fld>
            <a:endParaRPr lang="en-US" dirty="0"/>
          </a:p>
        </p:txBody>
      </p:sp>
    </p:spTree>
    <p:extLst>
      <p:ext uri="{BB962C8B-B14F-4D97-AF65-F5344CB8AC3E}">
        <p14:creationId xmlns:p14="http://schemas.microsoft.com/office/powerpoint/2010/main" val="2071472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112F2E-46F9-492D-8D95-A8AB82BE012C}" type="datetimeFigureOut">
              <a:rPr lang="en-US" smtClean="0"/>
              <a:t>5/29/2016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41B1C5-136A-4D4F-8709-F466B9435223}" type="slidenum">
              <a:rPr lang="en-US" smtClean="0"/>
              <a:t>‹#›</a:t>
            </a:fld>
            <a:endParaRPr lang="en-US" dirty="0"/>
          </a:p>
        </p:txBody>
      </p:sp>
    </p:spTree>
    <p:extLst>
      <p:ext uri="{BB962C8B-B14F-4D97-AF65-F5344CB8AC3E}">
        <p14:creationId xmlns:p14="http://schemas.microsoft.com/office/powerpoint/2010/main" val="3260891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112F2E-46F9-492D-8D95-A8AB82BE012C}" type="datetimeFigureOut">
              <a:rPr lang="en-US" smtClean="0"/>
              <a:t>5/29/2016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41B1C5-136A-4D4F-8709-F466B9435223}" type="slidenum">
              <a:rPr lang="en-US" smtClean="0"/>
              <a:t>‹#›</a:t>
            </a:fld>
            <a:endParaRPr lang="en-US" dirty="0"/>
          </a:p>
        </p:txBody>
      </p:sp>
    </p:spTree>
    <p:extLst>
      <p:ext uri="{BB962C8B-B14F-4D97-AF65-F5344CB8AC3E}">
        <p14:creationId xmlns:p14="http://schemas.microsoft.com/office/powerpoint/2010/main" val="1232267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112F2E-46F9-492D-8D95-A8AB82BE012C}" type="datetimeFigureOut">
              <a:rPr lang="en-US" smtClean="0"/>
              <a:t>5/29/2016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41B1C5-136A-4D4F-8709-F466B9435223}" type="slidenum">
              <a:rPr lang="en-US" smtClean="0"/>
              <a:t>‹#›</a:t>
            </a:fld>
            <a:endParaRPr lang="en-US" dirty="0"/>
          </a:p>
        </p:txBody>
      </p:sp>
    </p:spTree>
    <p:extLst>
      <p:ext uri="{BB962C8B-B14F-4D97-AF65-F5344CB8AC3E}">
        <p14:creationId xmlns:p14="http://schemas.microsoft.com/office/powerpoint/2010/main" val="2852541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112F2E-46F9-492D-8D95-A8AB82BE012C}" type="datetimeFigureOut">
              <a:rPr lang="en-US" smtClean="0"/>
              <a:t>5/29/2016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F41B1C5-136A-4D4F-8709-F466B9435223}" type="slidenum">
              <a:rPr lang="en-US" smtClean="0"/>
              <a:t>‹#›</a:t>
            </a:fld>
            <a:endParaRPr lang="en-US" dirty="0"/>
          </a:p>
        </p:txBody>
      </p:sp>
    </p:spTree>
    <p:extLst>
      <p:ext uri="{BB962C8B-B14F-4D97-AF65-F5344CB8AC3E}">
        <p14:creationId xmlns:p14="http://schemas.microsoft.com/office/powerpoint/2010/main" val="2512473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112F2E-46F9-492D-8D95-A8AB82BE012C}" type="datetimeFigureOut">
              <a:rPr lang="en-US" smtClean="0"/>
              <a:t>5/29/2016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F41B1C5-136A-4D4F-8709-F466B9435223}" type="slidenum">
              <a:rPr lang="en-US" smtClean="0"/>
              <a:t>‹#›</a:t>
            </a:fld>
            <a:endParaRPr lang="en-US" dirty="0"/>
          </a:p>
        </p:txBody>
      </p:sp>
    </p:spTree>
    <p:extLst>
      <p:ext uri="{BB962C8B-B14F-4D97-AF65-F5344CB8AC3E}">
        <p14:creationId xmlns:p14="http://schemas.microsoft.com/office/powerpoint/2010/main" val="3928458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112F2E-46F9-492D-8D95-A8AB82BE012C}" type="datetimeFigureOut">
              <a:rPr lang="en-US" smtClean="0"/>
              <a:t>5/29/2016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F41B1C5-136A-4D4F-8709-F466B9435223}" type="slidenum">
              <a:rPr lang="en-US" smtClean="0"/>
              <a:t>‹#›</a:t>
            </a:fld>
            <a:endParaRPr lang="en-US" dirty="0"/>
          </a:p>
        </p:txBody>
      </p:sp>
    </p:spTree>
    <p:extLst>
      <p:ext uri="{BB962C8B-B14F-4D97-AF65-F5344CB8AC3E}">
        <p14:creationId xmlns:p14="http://schemas.microsoft.com/office/powerpoint/2010/main" val="135014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112F2E-46F9-492D-8D95-A8AB82BE012C}" type="datetimeFigureOut">
              <a:rPr lang="en-US" smtClean="0"/>
              <a:t>5/29/2016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41B1C5-136A-4D4F-8709-F466B9435223}" type="slidenum">
              <a:rPr lang="en-US" smtClean="0"/>
              <a:t>‹#›</a:t>
            </a:fld>
            <a:endParaRPr lang="en-US" dirty="0"/>
          </a:p>
        </p:txBody>
      </p:sp>
    </p:spTree>
    <p:extLst>
      <p:ext uri="{BB962C8B-B14F-4D97-AF65-F5344CB8AC3E}">
        <p14:creationId xmlns:p14="http://schemas.microsoft.com/office/powerpoint/2010/main" val="1844297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112F2E-46F9-492D-8D95-A8AB82BE012C}" type="datetimeFigureOut">
              <a:rPr lang="en-US" smtClean="0"/>
              <a:t>5/29/2016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41B1C5-136A-4D4F-8709-F466B9435223}" type="slidenum">
              <a:rPr lang="en-US" smtClean="0"/>
              <a:t>‹#›</a:t>
            </a:fld>
            <a:endParaRPr lang="en-US" dirty="0"/>
          </a:p>
        </p:txBody>
      </p:sp>
    </p:spTree>
    <p:extLst>
      <p:ext uri="{BB962C8B-B14F-4D97-AF65-F5344CB8AC3E}">
        <p14:creationId xmlns:p14="http://schemas.microsoft.com/office/powerpoint/2010/main" val="2649055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112F2E-46F9-492D-8D95-A8AB82BE012C}" type="datetimeFigureOut">
              <a:rPr lang="en-US" smtClean="0"/>
              <a:t>5/29/2016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41B1C5-136A-4D4F-8709-F466B9435223}" type="slidenum">
              <a:rPr lang="en-US" smtClean="0"/>
              <a:t>‹#›</a:t>
            </a:fld>
            <a:endParaRPr lang="en-US" dirty="0"/>
          </a:p>
        </p:txBody>
      </p:sp>
    </p:spTree>
    <p:extLst>
      <p:ext uri="{BB962C8B-B14F-4D97-AF65-F5344CB8AC3E}">
        <p14:creationId xmlns:p14="http://schemas.microsoft.com/office/powerpoint/2010/main" val="292749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Hey People!—It’s Not Math—It’s STATISTICS!</a:t>
            </a:r>
            <a:endParaRPr lang="en-US" dirty="0"/>
          </a:p>
        </p:txBody>
      </p:sp>
      <p:sp>
        <p:nvSpPr>
          <p:cNvPr id="3" name="Subtitle 2"/>
          <p:cNvSpPr>
            <a:spLocks noGrp="1"/>
          </p:cNvSpPr>
          <p:nvPr>
            <p:ph type="subTitle" idx="1"/>
          </p:nvPr>
        </p:nvSpPr>
        <p:spPr/>
        <p:txBody>
          <a:bodyPr>
            <a:noAutofit/>
          </a:bodyPr>
          <a:lstStyle/>
          <a:p>
            <a:r>
              <a:rPr lang="en-US" sz="3600" dirty="0" smtClean="0"/>
              <a:t>How I Teach Statistics Using as Little Mathematics as is Possible</a:t>
            </a:r>
          </a:p>
          <a:p>
            <a:endParaRPr lang="en-US" sz="3600" dirty="0"/>
          </a:p>
        </p:txBody>
      </p:sp>
    </p:spTree>
    <p:extLst>
      <p:ext uri="{BB962C8B-B14F-4D97-AF65-F5344CB8AC3E}">
        <p14:creationId xmlns:p14="http://schemas.microsoft.com/office/powerpoint/2010/main" val="1174159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Sample Hypothesis Testing</a:t>
            </a:r>
            <a:endParaRPr lang="en-US" dirty="0"/>
          </a:p>
        </p:txBody>
      </p:sp>
      <p:sp>
        <p:nvSpPr>
          <p:cNvPr id="3" name="Content Placeholder 2"/>
          <p:cNvSpPr>
            <a:spLocks noGrp="1"/>
          </p:cNvSpPr>
          <p:nvPr>
            <p:ph idx="1"/>
          </p:nvPr>
        </p:nvSpPr>
        <p:spPr/>
        <p:txBody>
          <a:bodyPr>
            <a:normAutofit lnSpcReduction="10000"/>
          </a:bodyPr>
          <a:lstStyle/>
          <a:p>
            <a:r>
              <a:rPr lang="en-US" dirty="0" smtClean="0"/>
              <a:t>An example problem:</a:t>
            </a:r>
          </a:p>
          <a:p>
            <a:pPr lvl="1"/>
            <a:r>
              <a:rPr lang="en-US" dirty="0" smtClean="0"/>
              <a:t>A compensation analyst wishes to decide if the mean salary in a certain profession for persons with at least 10 years of experience working in a certain market is greater than $100,000.  She selects a random sample of 17 employees.  It is found that their mean salary is $107,255 with a standard deviation of $13,415.  At the 10% level of significance, is the mean salary for this population of employees greater than $100,000?  Assume that the salaries for this population of employees are normally distributed.  As a part of your work, you must state both the null and alternative hypotheses for this situation, state the calculated value of the test statistic for the problem, make the proper statistical decision based upon the use of an appropriate criterion, state that criterion, and provide an explanation of the meaning of your decision in the context of the problem.</a:t>
            </a:r>
            <a:endParaRPr lang="en-US" dirty="0"/>
          </a:p>
        </p:txBody>
      </p:sp>
    </p:spTree>
    <p:extLst>
      <p:ext uri="{BB962C8B-B14F-4D97-AF65-F5344CB8AC3E}">
        <p14:creationId xmlns:p14="http://schemas.microsoft.com/office/powerpoint/2010/main" val="3560653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Solution Using PHStat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42105505"/>
              </p:ext>
            </p:extLst>
          </p:nvPr>
        </p:nvGraphicFramePr>
        <p:xfrm>
          <a:off x="4813300" y="2286794"/>
          <a:ext cx="2565400" cy="3429000"/>
        </p:xfrm>
        <a:graphic>
          <a:graphicData uri="http://schemas.openxmlformats.org/drawingml/2006/table">
            <a:tbl>
              <a:tblPr>
                <a:tableStyleId>{5C22544A-7EE6-4342-B048-85BDC9FD1C3A}</a:tableStyleId>
              </a:tblPr>
              <a:tblGrid>
                <a:gridCol w="1742175"/>
                <a:gridCol w="823225"/>
              </a:tblGrid>
              <a:tr h="190500">
                <a:tc gridSpan="2">
                  <a:txBody>
                    <a:bodyPr/>
                    <a:lstStyle/>
                    <a:p>
                      <a:pPr algn="l" fontAlgn="b"/>
                      <a:r>
                        <a:rPr lang="en-US" sz="1100" u="none" strike="noStrike" dirty="0">
                          <a:effectLst/>
                        </a:rPr>
                        <a:t>One Sample Hypothesis Test (t-test)</a:t>
                      </a:r>
                      <a:endParaRPr lang="en-US"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r>
              <a:tr h="190500">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r>
              <a:tr h="190500">
                <a:tc gridSpan="2">
                  <a:txBody>
                    <a:bodyPr/>
                    <a:lstStyle/>
                    <a:p>
                      <a:pPr algn="ctr" fontAlgn="b"/>
                      <a:r>
                        <a:rPr lang="en-US" sz="1100" u="none" strike="noStrike" dirty="0">
                          <a:effectLst/>
                        </a:rPr>
                        <a:t>Data</a:t>
                      </a:r>
                      <a:endParaRPr lang="en-US"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r>
              <a:tr h="190500">
                <a:tc>
                  <a:txBody>
                    <a:bodyPr/>
                    <a:lstStyle/>
                    <a:p>
                      <a:pPr algn="l" fontAlgn="b"/>
                      <a:r>
                        <a:rPr lang="en-US" sz="1100" u="none" strike="noStrike" dirty="0">
                          <a:effectLst/>
                        </a:rPr>
                        <a:t>Null Hypothesis                </a:t>
                      </a:r>
                      <a:r>
                        <a:rPr lang="el-GR" sz="1100" u="none" strike="noStrike" dirty="0" smtClean="0">
                          <a:effectLst/>
                        </a:rPr>
                        <a:t>μ</a:t>
                      </a:r>
                      <a:r>
                        <a:rPr lang="en-US" sz="1100" u="none" strike="noStrike" dirty="0" smtClean="0">
                          <a:effectLst/>
                        </a:rPr>
                        <a:t> =</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100000</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Level of Significance</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0.1</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Sample Size</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17</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Sample Mean</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107255</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Sample Standard Deviation</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13415</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gridSpan="2">
                  <a:txBody>
                    <a:bodyPr/>
                    <a:lstStyle/>
                    <a:p>
                      <a:pPr algn="ctr" fontAlgn="b"/>
                      <a:r>
                        <a:rPr lang="en-US" sz="1100" u="none" strike="noStrike" dirty="0">
                          <a:effectLst/>
                        </a:rPr>
                        <a:t>Intermediate Calculations</a:t>
                      </a:r>
                      <a:endParaRPr lang="en-US" sz="11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r>
              <a:tr h="190500">
                <a:tc>
                  <a:txBody>
                    <a:bodyPr/>
                    <a:lstStyle/>
                    <a:p>
                      <a:pPr algn="l" fontAlgn="b"/>
                      <a:r>
                        <a:rPr lang="en-US" sz="1100" u="none" strike="noStrike" dirty="0">
                          <a:effectLst/>
                        </a:rPr>
                        <a:t>Standard Error of the Mean</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3253.6154</a:t>
                      </a:r>
                      <a:endParaRPr lang="en-US" sz="11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Degrees of Freedom</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16</a:t>
                      </a:r>
                      <a:endParaRPr lang="en-US" sz="11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t Test Statistic</a:t>
                      </a:r>
                      <a:endParaRPr lang="en-US" sz="1100" b="1" i="1"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2.2298</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en-US" sz="1100" u="none" strike="noStrike" dirty="0">
                          <a:effectLst/>
                        </a:rPr>
                        <a:t>Upper-Tail Test</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 </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Upper Critical Value</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1.3368</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p-Value</a:t>
                      </a:r>
                      <a:endParaRPr lang="en-US" sz="1100" b="1" i="1"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0.0202</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en-US" sz="1100" u="none" strike="noStrike" dirty="0">
                          <a:effectLst/>
                        </a:rPr>
                        <a:t>Reject the null hypothesis</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 </a:t>
                      </a:r>
                      <a:endParaRPr lang="en-US" sz="1100" b="1"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2374274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as it Might be Presented to Students on a Test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41112589"/>
              </p:ext>
            </p:extLst>
          </p:nvPr>
        </p:nvGraphicFramePr>
        <p:xfrm>
          <a:off x="4813300" y="2286794"/>
          <a:ext cx="2565400" cy="3429000"/>
        </p:xfrm>
        <a:graphic>
          <a:graphicData uri="http://schemas.openxmlformats.org/drawingml/2006/table">
            <a:tbl>
              <a:tblPr>
                <a:tableStyleId>{5C22544A-7EE6-4342-B048-85BDC9FD1C3A}</a:tableStyleId>
              </a:tblPr>
              <a:tblGrid>
                <a:gridCol w="1742175"/>
                <a:gridCol w="823225"/>
              </a:tblGrid>
              <a:tr h="190500">
                <a:tc gridSpan="2">
                  <a:txBody>
                    <a:bodyPr/>
                    <a:lstStyle/>
                    <a:p>
                      <a:pPr algn="l" fontAlgn="b"/>
                      <a:r>
                        <a:rPr lang="en-US" sz="1100" u="none" strike="noStrike" dirty="0">
                          <a:effectLst/>
                        </a:rPr>
                        <a:t>One Sample Hypothesis Test (t-test)</a:t>
                      </a:r>
                      <a:endParaRPr lang="en-US"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r>
              <a:tr h="190500">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r>
              <a:tr h="190500">
                <a:tc gridSpan="2">
                  <a:txBody>
                    <a:bodyPr/>
                    <a:lstStyle/>
                    <a:p>
                      <a:pPr algn="ctr" fontAlgn="b"/>
                      <a:r>
                        <a:rPr lang="en-US" sz="1100" u="none" strike="noStrike" dirty="0">
                          <a:effectLst/>
                        </a:rPr>
                        <a:t>Data</a:t>
                      </a:r>
                      <a:endParaRPr lang="en-US"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r>
              <a:tr h="190500">
                <a:tc>
                  <a:txBody>
                    <a:bodyPr/>
                    <a:lstStyle/>
                    <a:p>
                      <a:pPr algn="l" fontAlgn="b"/>
                      <a:r>
                        <a:rPr lang="en-US" sz="1100" u="none" strike="noStrike" dirty="0">
                          <a:effectLst/>
                        </a:rPr>
                        <a:t>Null Hypothesis                </a:t>
                      </a:r>
                      <a:r>
                        <a:rPr lang="en-US" sz="1100" u="none" strike="noStrike" dirty="0" smtClean="0">
                          <a:effectLst/>
                        </a:rPr>
                        <a:t>μ =</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100000</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Level of Significance</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0.1</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Sample Size</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17</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Sample Mean</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107255</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Sample Standard Deviation</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13415</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gridSpan="2">
                  <a:txBody>
                    <a:bodyPr/>
                    <a:lstStyle/>
                    <a:p>
                      <a:pPr algn="ctr" fontAlgn="b"/>
                      <a:r>
                        <a:rPr lang="en-US" sz="1100" u="none" strike="noStrike" dirty="0">
                          <a:effectLst/>
                        </a:rPr>
                        <a:t>Intermediate Calculations</a:t>
                      </a:r>
                      <a:endParaRPr lang="en-US" sz="11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r>
              <a:tr h="190500">
                <a:tc>
                  <a:txBody>
                    <a:bodyPr/>
                    <a:lstStyle/>
                    <a:p>
                      <a:pPr algn="l" fontAlgn="b"/>
                      <a:r>
                        <a:rPr lang="en-US" sz="1100" u="none" strike="noStrike" dirty="0">
                          <a:effectLst/>
                        </a:rPr>
                        <a:t>Standard Error of the Mean</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3253.6154</a:t>
                      </a:r>
                      <a:endParaRPr lang="en-US" sz="11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Degrees of Freedom</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16</a:t>
                      </a:r>
                      <a:endParaRPr lang="en-US" sz="11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t Test Statistic</a:t>
                      </a:r>
                      <a:endParaRPr lang="en-US" sz="1100" b="1" i="1"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2.2298</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en-US" sz="1100" u="none" strike="noStrike" dirty="0">
                          <a:effectLst/>
                        </a:rPr>
                        <a:t>Upper-Tail Test</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 </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Upper Critical Value</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p-Value</a:t>
                      </a:r>
                      <a:endParaRPr lang="en-US" sz="1100" b="1" i="1"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0.0202</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en-US" sz="1100" u="none" strike="noStrike" dirty="0">
                          <a:effectLst/>
                        </a:rPr>
                        <a:t> </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 </a:t>
                      </a:r>
                      <a:endParaRPr lang="en-US" sz="1100" b="1"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3659968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Possible Solution that Might be Presented to Students on a Test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36302195"/>
              </p:ext>
            </p:extLst>
          </p:nvPr>
        </p:nvGraphicFramePr>
        <p:xfrm>
          <a:off x="4813300" y="2286794"/>
          <a:ext cx="2565400" cy="3429000"/>
        </p:xfrm>
        <a:graphic>
          <a:graphicData uri="http://schemas.openxmlformats.org/drawingml/2006/table">
            <a:tbl>
              <a:tblPr>
                <a:tableStyleId>{5C22544A-7EE6-4342-B048-85BDC9FD1C3A}</a:tableStyleId>
              </a:tblPr>
              <a:tblGrid>
                <a:gridCol w="1742175"/>
                <a:gridCol w="823225"/>
              </a:tblGrid>
              <a:tr h="190500">
                <a:tc gridSpan="2">
                  <a:txBody>
                    <a:bodyPr/>
                    <a:lstStyle/>
                    <a:p>
                      <a:pPr algn="l" fontAlgn="b"/>
                      <a:r>
                        <a:rPr lang="en-US" sz="1100" u="none" strike="noStrike" dirty="0">
                          <a:effectLst/>
                        </a:rPr>
                        <a:t>One Sample Hypothesis Test (t-test)</a:t>
                      </a:r>
                      <a:endParaRPr lang="en-US"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r>
              <a:tr h="190500">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r>
              <a:tr h="190500">
                <a:tc gridSpan="2">
                  <a:txBody>
                    <a:bodyPr/>
                    <a:lstStyle/>
                    <a:p>
                      <a:pPr algn="ctr" fontAlgn="b"/>
                      <a:r>
                        <a:rPr lang="en-US" sz="1100" u="none" strike="noStrike" dirty="0">
                          <a:effectLst/>
                        </a:rPr>
                        <a:t>Data</a:t>
                      </a:r>
                      <a:endParaRPr lang="en-US"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r>
              <a:tr h="190500">
                <a:tc>
                  <a:txBody>
                    <a:bodyPr/>
                    <a:lstStyle/>
                    <a:p>
                      <a:pPr algn="l" fontAlgn="b"/>
                      <a:r>
                        <a:rPr lang="en-US" sz="1100" u="none" strike="noStrike" dirty="0">
                          <a:effectLst/>
                        </a:rPr>
                        <a:t>Null Hypothesis                </a:t>
                      </a:r>
                      <a:r>
                        <a:rPr lang="en-US" sz="1100" u="none" strike="noStrike" dirty="0" smtClean="0">
                          <a:effectLst/>
                        </a:rPr>
                        <a:t>μ =</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100000</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Level of Significance</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0.1</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Sample Size</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17</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Sample Mean</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107255</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Sample Standard Deviation</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13415</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gridSpan="2">
                  <a:txBody>
                    <a:bodyPr/>
                    <a:lstStyle/>
                    <a:p>
                      <a:pPr algn="ctr" fontAlgn="b"/>
                      <a:r>
                        <a:rPr lang="en-US" sz="1100" u="none" strike="noStrike" dirty="0">
                          <a:effectLst/>
                        </a:rPr>
                        <a:t>Intermediate Calculations</a:t>
                      </a:r>
                      <a:endParaRPr lang="en-US" sz="11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r>
              <a:tr h="190500">
                <a:tc>
                  <a:txBody>
                    <a:bodyPr/>
                    <a:lstStyle/>
                    <a:p>
                      <a:pPr algn="l" fontAlgn="b"/>
                      <a:r>
                        <a:rPr lang="en-US" sz="1100" u="none" strike="noStrike" dirty="0">
                          <a:effectLst/>
                        </a:rPr>
                        <a:t>Standard Error of the Mean</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3253.6154</a:t>
                      </a:r>
                      <a:endParaRPr lang="en-US" sz="11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Degrees of Freedom</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16</a:t>
                      </a:r>
                      <a:endParaRPr lang="en-US" sz="11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t Test Statistic</a:t>
                      </a:r>
                      <a:endParaRPr lang="en-US" sz="1100" b="1" i="1"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2.2298</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en-US" sz="1100" u="none" strike="noStrike" dirty="0">
                          <a:effectLst/>
                        </a:rPr>
                        <a:t>Upper-Tail Test</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 </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Upper Critical Value</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1.3368</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p-Value</a:t>
                      </a:r>
                      <a:endParaRPr lang="en-US" sz="1100" b="1" i="1"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ctr" fontAlgn="b"/>
                      <a:r>
                        <a:rPr lang="en-US" sz="1100" u="none" strike="noStrike" dirty="0">
                          <a:effectLst/>
                        </a:rPr>
                        <a:t> </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 </a:t>
                      </a:r>
                      <a:endParaRPr lang="en-US" sz="1100" b="1"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3084822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Sample Hypothesis Testing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political analyst is interested in comparing the proportions of Republicans and Democrats concerning their feeling about whether their party’s  candidate “won” a particular presidential debate.  A random sample of 340 Republicans is chosen.  A random sample of 285 Democrats is chosen. 283 Republicans believe that the Republican candidate won the debate.  205 Democrats feel that the Democratic candidate won the debate.  At the 1% level of significance, is there a difference in the proportions of Republicans and Democrats concerning their feelings about whether their party’s candidate “won” the debate?  Also, find a 99% confidence interval for the difference in the proportions of the party members concerning whether their party’s candidate “won” the debate.  Explain its meaning in the context of the problem.</a:t>
            </a:r>
            <a:endParaRPr lang="en-US" dirty="0"/>
          </a:p>
        </p:txBody>
      </p:sp>
    </p:spTree>
    <p:extLst>
      <p:ext uri="{BB962C8B-B14F-4D97-AF65-F5344CB8AC3E}">
        <p14:creationId xmlns:p14="http://schemas.microsoft.com/office/powerpoint/2010/main" val="3654378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Solution Using PHStat</a:t>
            </a:r>
            <a:endParaRPr lang="en-US" dirty="0"/>
          </a:p>
        </p:txBody>
      </p:sp>
      <p:graphicFrame>
        <p:nvGraphicFramePr>
          <p:cNvPr id="4" name="Content Placeholder 3"/>
          <p:cNvGraphicFramePr>
            <a:graphicFrameLocks noGrp="1"/>
          </p:cNvGraphicFramePr>
          <p:nvPr>
            <p:ph idx="1"/>
          </p:nvPr>
        </p:nvGraphicFramePr>
        <p:xfrm>
          <a:off x="2968274" y="1825630"/>
          <a:ext cx="6255451" cy="4351327"/>
        </p:xfrm>
        <a:graphic>
          <a:graphicData uri="http://schemas.openxmlformats.org/drawingml/2006/table">
            <a:tbl>
              <a:tblPr>
                <a:tableStyleId>{5C22544A-7EE6-4342-B048-85BDC9FD1C3A}</a:tableStyleId>
              </a:tblPr>
              <a:tblGrid>
                <a:gridCol w="1779341"/>
                <a:gridCol w="759653"/>
                <a:gridCol w="479166"/>
                <a:gridCol w="2360768"/>
                <a:gridCol w="876523"/>
              </a:tblGrid>
              <a:tr h="175386">
                <a:tc>
                  <a:txBody>
                    <a:bodyPr/>
                    <a:lstStyle/>
                    <a:p>
                      <a:pPr algn="l" fontAlgn="b"/>
                      <a:r>
                        <a:rPr lang="en-US" sz="1000" u="none" strike="noStrike" dirty="0">
                          <a:effectLst/>
                        </a:rPr>
                        <a:t>Two Proportion Z test</a:t>
                      </a:r>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ctr" fontAlgn="b"/>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r>
              <a:tr h="175386">
                <a:tc>
                  <a:txBody>
                    <a:bodyPr/>
                    <a:lstStyle/>
                    <a:p>
                      <a:pPr algn="l" fontAlgn="b"/>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ctr" fontAlgn="b"/>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r>
              <a:tr h="175386">
                <a:tc gridSpan="2">
                  <a:txBody>
                    <a:bodyPr/>
                    <a:lstStyle/>
                    <a:p>
                      <a:pPr algn="ctr" fontAlgn="b"/>
                      <a:r>
                        <a:rPr lang="en-US" sz="1000" u="none" strike="noStrike" dirty="0">
                          <a:effectLst/>
                        </a:rPr>
                        <a:t>Data</a:t>
                      </a:r>
                      <a:endParaRPr lang="en-US" sz="1000" b="1" i="0" u="none" strike="noStrike" dirty="0">
                        <a:solidFill>
                          <a:srgbClr val="000000"/>
                        </a:solidFill>
                        <a:effectLst/>
                        <a:latin typeface="Calibri" panose="020F0502020204030204" pitchFamily="34" charset="0"/>
                      </a:endParaRPr>
                    </a:p>
                  </a:txBody>
                  <a:tcPr marL="8769" marR="8769" marT="8769" marB="0" anchor="b"/>
                </a:tc>
                <a:tc hMerge="1">
                  <a:txBody>
                    <a:bodyPr/>
                    <a:lstStyle/>
                    <a:p>
                      <a:endParaRPr lang="en-US"/>
                    </a:p>
                  </a:txBody>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c gridSpan="2">
                  <a:txBody>
                    <a:bodyPr/>
                    <a:lstStyle/>
                    <a:p>
                      <a:pPr algn="ctr" fontAlgn="b"/>
                      <a:r>
                        <a:rPr lang="en-US" sz="1000" u="none" strike="noStrike" dirty="0">
                          <a:effectLst/>
                        </a:rPr>
                        <a:t>Confidence Interval Estimate </a:t>
                      </a:r>
                      <a:endParaRPr lang="en-US" sz="1000" b="1" i="0" u="none" strike="noStrike" dirty="0">
                        <a:solidFill>
                          <a:srgbClr val="000000"/>
                        </a:solidFill>
                        <a:effectLst/>
                        <a:latin typeface="Calibri" panose="020F0502020204030204" pitchFamily="34" charset="0"/>
                      </a:endParaRPr>
                    </a:p>
                  </a:txBody>
                  <a:tcPr marL="8769" marR="8769" marT="8769" marB="0" anchor="b"/>
                </a:tc>
                <a:tc hMerge="1">
                  <a:txBody>
                    <a:bodyPr/>
                    <a:lstStyle/>
                    <a:p>
                      <a:endParaRPr lang="en-US"/>
                    </a:p>
                  </a:txBody>
                  <a:tcPr/>
                </a:tc>
              </a:tr>
              <a:tr h="175386">
                <a:tc>
                  <a:txBody>
                    <a:bodyPr/>
                    <a:lstStyle/>
                    <a:p>
                      <a:pPr algn="l" fontAlgn="b"/>
                      <a:r>
                        <a:rPr lang="en-US" sz="1000" u="none" strike="noStrike" dirty="0">
                          <a:effectLst/>
                        </a:rPr>
                        <a:t>Hypothesized Difference</a:t>
                      </a:r>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r" fontAlgn="b"/>
                      <a:r>
                        <a:rPr lang="en-US" sz="1000" u="none" strike="noStrike" dirty="0">
                          <a:effectLst/>
                        </a:rPr>
                        <a:t>0</a:t>
                      </a:r>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c gridSpan="2">
                  <a:txBody>
                    <a:bodyPr/>
                    <a:lstStyle/>
                    <a:p>
                      <a:pPr algn="ctr" fontAlgn="b"/>
                      <a:r>
                        <a:rPr lang="en-US" sz="1000" u="none" strike="noStrike" dirty="0">
                          <a:effectLst/>
                        </a:rPr>
                        <a:t>of the Difference Between Two Proportions</a:t>
                      </a:r>
                      <a:endParaRPr lang="en-US" sz="1000" b="1" i="0" u="none" strike="noStrike" dirty="0">
                        <a:solidFill>
                          <a:srgbClr val="000000"/>
                        </a:solidFill>
                        <a:effectLst/>
                        <a:latin typeface="Calibri" panose="020F0502020204030204" pitchFamily="34" charset="0"/>
                      </a:endParaRPr>
                    </a:p>
                  </a:txBody>
                  <a:tcPr marL="8769" marR="8769" marT="8769" marB="0" anchor="b"/>
                </a:tc>
                <a:tc hMerge="1">
                  <a:txBody>
                    <a:bodyPr/>
                    <a:lstStyle/>
                    <a:p>
                      <a:endParaRPr lang="en-US"/>
                    </a:p>
                  </a:txBody>
                  <a:tcPr/>
                </a:tc>
              </a:tr>
              <a:tr h="175386">
                <a:tc>
                  <a:txBody>
                    <a:bodyPr/>
                    <a:lstStyle/>
                    <a:p>
                      <a:pPr algn="l" fontAlgn="b"/>
                      <a:r>
                        <a:rPr lang="en-US" sz="1000" u="none" strike="noStrike" dirty="0">
                          <a:effectLst/>
                        </a:rPr>
                        <a:t>Level of Significance</a:t>
                      </a:r>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r" fontAlgn="b"/>
                      <a:r>
                        <a:rPr lang="en-US" sz="1000" u="none" strike="noStrike" dirty="0">
                          <a:effectLst/>
                        </a:rPr>
                        <a:t>0.01</a:t>
                      </a:r>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8769" marR="8769" marT="8769" marB="0" anchor="b"/>
                </a:tc>
              </a:tr>
              <a:tr h="175386">
                <a:tc>
                  <a:txBody>
                    <a:bodyPr/>
                    <a:lstStyle/>
                    <a:p>
                      <a:pPr algn="ctr" fontAlgn="b"/>
                      <a:r>
                        <a:rPr lang="en-US" sz="1000" u="none" strike="noStrike" dirty="0">
                          <a:effectLst/>
                        </a:rPr>
                        <a:t>Group 1</a:t>
                      </a:r>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ctr" fontAlgn="b"/>
                      <a:r>
                        <a:rPr lang="en-US" sz="1000" u="none" strike="noStrike" dirty="0">
                          <a:effectLst/>
                        </a:rPr>
                        <a:t> </a:t>
                      </a:r>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c gridSpan="2">
                  <a:txBody>
                    <a:bodyPr/>
                    <a:lstStyle/>
                    <a:p>
                      <a:pPr algn="ctr" fontAlgn="b"/>
                      <a:r>
                        <a:rPr lang="en-US" sz="1000" u="none" strike="noStrike" dirty="0">
                          <a:effectLst/>
                        </a:rPr>
                        <a:t>Data</a:t>
                      </a:r>
                      <a:endParaRPr lang="en-US" sz="1000" b="1" i="0" u="none" strike="noStrike" dirty="0">
                        <a:solidFill>
                          <a:srgbClr val="000000"/>
                        </a:solidFill>
                        <a:effectLst/>
                        <a:latin typeface="Calibri" panose="020F0502020204030204" pitchFamily="34" charset="0"/>
                      </a:endParaRPr>
                    </a:p>
                  </a:txBody>
                  <a:tcPr marL="8769" marR="8769" marT="8769" marB="0" anchor="b"/>
                </a:tc>
                <a:tc hMerge="1">
                  <a:txBody>
                    <a:bodyPr/>
                    <a:lstStyle/>
                    <a:p>
                      <a:endParaRPr lang="en-US"/>
                    </a:p>
                  </a:txBody>
                  <a:tcPr/>
                </a:tc>
              </a:tr>
              <a:tr h="175386">
                <a:tc>
                  <a:txBody>
                    <a:bodyPr/>
                    <a:lstStyle/>
                    <a:p>
                      <a:pPr algn="l" fontAlgn="b"/>
                      <a:r>
                        <a:rPr lang="en-US" sz="1000" u="none" strike="noStrike" dirty="0">
                          <a:effectLst/>
                        </a:rPr>
                        <a:t>Number of Items of Interest</a:t>
                      </a:r>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r" fontAlgn="b"/>
                      <a:r>
                        <a:rPr lang="en-US" sz="1000" u="none" strike="noStrike" dirty="0">
                          <a:effectLst/>
                        </a:rPr>
                        <a:t>283</a:t>
                      </a:r>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ctr" fontAlgn="b"/>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r>
                        <a:rPr lang="en-US" sz="1000" u="none" strike="noStrike" dirty="0">
                          <a:effectLst/>
                        </a:rPr>
                        <a:t>Confidence Level</a:t>
                      </a:r>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r" fontAlgn="b"/>
                      <a:r>
                        <a:rPr lang="en-US" sz="1000" u="none" strike="noStrike" dirty="0">
                          <a:effectLst/>
                        </a:rPr>
                        <a:t>99%</a:t>
                      </a:r>
                      <a:endParaRPr lang="en-US" sz="1000" b="1" i="0" u="none" strike="noStrike" dirty="0">
                        <a:solidFill>
                          <a:srgbClr val="000000"/>
                        </a:solidFill>
                        <a:effectLst/>
                        <a:latin typeface="Calibri" panose="020F0502020204030204" pitchFamily="34" charset="0"/>
                      </a:endParaRPr>
                    </a:p>
                  </a:txBody>
                  <a:tcPr marL="8769" marR="8769" marT="8769" marB="0" anchor="b"/>
                </a:tc>
              </a:tr>
              <a:tr h="175386">
                <a:tc>
                  <a:txBody>
                    <a:bodyPr/>
                    <a:lstStyle/>
                    <a:p>
                      <a:pPr algn="l" fontAlgn="b"/>
                      <a:r>
                        <a:rPr lang="en-US" sz="1000" u="none" strike="noStrike" dirty="0">
                          <a:effectLst/>
                        </a:rPr>
                        <a:t>Sample Size</a:t>
                      </a:r>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r" fontAlgn="b"/>
                      <a:r>
                        <a:rPr lang="en-US" sz="1000" u="none" strike="noStrike" dirty="0">
                          <a:effectLst/>
                        </a:rPr>
                        <a:t>340</a:t>
                      </a:r>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ctr" fontAlgn="b"/>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8769" marR="8769" marT="8769" marB="0" anchor="b"/>
                </a:tc>
              </a:tr>
              <a:tr h="175386">
                <a:tc>
                  <a:txBody>
                    <a:bodyPr/>
                    <a:lstStyle/>
                    <a:p>
                      <a:pPr algn="ctr" fontAlgn="b"/>
                      <a:r>
                        <a:rPr lang="en-US" sz="1000" u="none" strike="noStrike" dirty="0">
                          <a:effectLst/>
                        </a:rPr>
                        <a:t>Group 2</a:t>
                      </a:r>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ctr" fontAlgn="b"/>
                      <a:r>
                        <a:rPr lang="en-US" sz="1000" u="none" strike="noStrike" dirty="0">
                          <a:effectLst/>
                        </a:rPr>
                        <a:t> </a:t>
                      </a:r>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ctr" fontAlgn="b"/>
                      <a:endParaRPr lang="en-US" sz="1000" b="1" i="0" u="none" strike="noStrike" dirty="0">
                        <a:solidFill>
                          <a:srgbClr val="000000"/>
                        </a:solidFill>
                        <a:effectLst/>
                        <a:latin typeface="Calibri" panose="020F0502020204030204" pitchFamily="34" charset="0"/>
                      </a:endParaRPr>
                    </a:p>
                  </a:txBody>
                  <a:tcPr marL="8769" marR="8769" marT="8769" marB="0" anchor="b"/>
                </a:tc>
                <a:tc gridSpan="2">
                  <a:txBody>
                    <a:bodyPr/>
                    <a:lstStyle/>
                    <a:p>
                      <a:pPr algn="ctr" fontAlgn="b"/>
                      <a:r>
                        <a:rPr lang="en-US" sz="1000" u="none" strike="noStrike" dirty="0">
                          <a:effectLst/>
                        </a:rPr>
                        <a:t>Intermediate Calculations</a:t>
                      </a:r>
                      <a:endParaRPr lang="en-US" sz="1000" b="0" i="0" u="none" strike="noStrike" dirty="0">
                        <a:solidFill>
                          <a:srgbClr val="000000"/>
                        </a:solidFill>
                        <a:effectLst/>
                        <a:latin typeface="Calibri" panose="020F0502020204030204" pitchFamily="34" charset="0"/>
                      </a:endParaRPr>
                    </a:p>
                  </a:txBody>
                  <a:tcPr marL="8769" marR="8769" marT="8769" marB="0" anchor="b"/>
                </a:tc>
                <a:tc hMerge="1">
                  <a:txBody>
                    <a:bodyPr/>
                    <a:lstStyle/>
                    <a:p>
                      <a:endParaRPr lang="en-US"/>
                    </a:p>
                  </a:txBody>
                  <a:tcPr/>
                </a:tc>
              </a:tr>
              <a:tr h="175386">
                <a:tc>
                  <a:txBody>
                    <a:bodyPr/>
                    <a:lstStyle/>
                    <a:p>
                      <a:pPr algn="l" fontAlgn="b"/>
                      <a:r>
                        <a:rPr lang="en-US" sz="1000" u="none" strike="noStrike" dirty="0">
                          <a:effectLst/>
                        </a:rPr>
                        <a:t>Number of Items of Interest</a:t>
                      </a:r>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r" fontAlgn="b"/>
                      <a:r>
                        <a:rPr lang="en-US" sz="1000" u="none" strike="noStrike" dirty="0">
                          <a:effectLst/>
                        </a:rPr>
                        <a:t>205</a:t>
                      </a:r>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r>
                        <a:rPr lang="en-US" sz="1000" u="none" strike="noStrike" dirty="0">
                          <a:effectLst/>
                        </a:rPr>
                        <a:t>Z Value</a:t>
                      </a:r>
                      <a:endParaRPr lang="en-US" sz="1000" b="0" i="1" u="none" strike="noStrike" dirty="0">
                        <a:solidFill>
                          <a:srgbClr val="000000"/>
                        </a:solidFill>
                        <a:effectLst/>
                        <a:latin typeface="Calibri" panose="020F0502020204030204" pitchFamily="34" charset="0"/>
                      </a:endParaRPr>
                    </a:p>
                  </a:txBody>
                  <a:tcPr marL="8769" marR="8769" marT="8769" marB="0" anchor="b"/>
                </a:tc>
                <a:tc>
                  <a:txBody>
                    <a:bodyPr/>
                    <a:lstStyle/>
                    <a:p>
                      <a:pPr algn="r" fontAlgn="b"/>
                      <a:r>
                        <a:rPr lang="en-US" sz="1000" u="none" strike="noStrike" dirty="0">
                          <a:effectLst/>
                        </a:rPr>
                        <a:t>-2.5758</a:t>
                      </a:r>
                      <a:endParaRPr lang="en-US" sz="1000" b="0" i="0" u="none" strike="noStrike" dirty="0">
                        <a:solidFill>
                          <a:srgbClr val="000000"/>
                        </a:solidFill>
                        <a:effectLst/>
                        <a:latin typeface="Calibri" panose="020F0502020204030204" pitchFamily="34" charset="0"/>
                      </a:endParaRPr>
                    </a:p>
                  </a:txBody>
                  <a:tcPr marL="8769" marR="8769" marT="8769" marB="0" anchor="b"/>
                </a:tc>
              </a:tr>
              <a:tr h="317449">
                <a:tc>
                  <a:txBody>
                    <a:bodyPr/>
                    <a:lstStyle/>
                    <a:p>
                      <a:pPr algn="l" fontAlgn="b"/>
                      <a:r>
                        <a:rPr lang="en-US" sz="1000" u="none" strike="noStrike" dirty="0">
                          <a:effectLst/>
                        </a:rPr>
                        <a:t>Sample Size</a:t>
                      </a:r>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r" fontAlgn="b"/>
                      <a:r>
                        <a:rPr lang="en-US" sz="1000" u="none" strike="noStrike" dirty="0">
                          <a:effectLst/>
                        </a:rPr>
                        <a:t>285</a:t>
                      </a:r>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r>
                        <a:rPr lang="en-US" sz="1000" u="none" strike="noStrike" dirty="0">
                          <a:effectLst/>
                        </a:rPr>
                        <a:t>Std. Error of the Diff. between two Proportions</a:t>
                      </a:r>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r" fontAlgn="b"/>
                      <a:r>
                        <a:rPr lang="en-US" sz="1000" u="none" strike="noStrike" dirty="0">
                          <a:effectLst/>
                        </a:rPr>
                        <a:t>0.0334</a:t>
                      </a:r>
                      <a:endParaRPr lang="en-US" sz="1000" b="0" i="0" u="none" strike="noStrike" dirty="0">
                        <a:solidFill>
                          <a:srgbClr val="000000"/>
                        </a:solidFill>
                        <a:effectLst/>
                        <a:latin typeface="Calibri" panose="020F0502020204030204" pitchFamily="34" charset="0"/>
                      </a:endParaRPr>
                    </a:p>
                  </a:txBody>
                  <a:tcPr marL="8769" marR="8769" marT="8769" marB="0" anchor="b"/>
                </a:tc>
              </a:tr>
              <a:tr h="175386">
                <a:tc>
                  <a:txBody>
                    <a:bodyPr/>
                    <a:lstStyle/>
                    <a:p>
                      <a:pPr algn="l" fontAlgn="b"/>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r>
                        <a:rPr lang="en-US" sz="1000" u="none" strike="noStrike" dirty="0">
                          <a:effectLst/>
                        </a:rPr>
                        <a:t>Interval Half Width</a:t>
                      </a:r>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r" fontAlgn="b"/>
                      <a:r>
                        <a:rPr lang="en-US" sz="1000" u="none" strike="noStrike" dirty="0">
                          <a:effectLst/>
                        </a:rPr>
                        <a:t>0.0862</a:t>
                      </a:r>
                      <a:endParaRPr lang="en-US" sz="1000" b="0" i="0" u="none" strike="noStrike" dirty="0">
                        <a:solidFill>
                          <a:srgbClr val="000000"/>
                        </a:solidFill>
                        <a:effectLst/>
                        <a:latin typeface="Calibri" panose="020F0502020204030204" pitchFamily="34" charset="0"/>
                      </a:endParaRPr>
                    </a:p>
                  </a:txBody>
                  <a:tcPr marL="8769" marR="8769" marT="8769" marB="0" anchor="b"/>
                </a:tc>
              </a:tr>
              <a:tr h="175386">
                <a:tc gridSpan="2">
                  <a:txBody>
                    <a:bodyPr/>
                    <a:lstStyle/>
                    <a:p>
                      <a:pPr algn="ctr" fontAlgn="b"/>
                      <a:r>
                        <a:rPr lang="en-US" sz="1000" u="none" strike="noStrike" dirty="0">
                          <a:effectLst/>
                        </a:rPr>
                        <a:t>Intermediate Calculations</a:t>
                      </a:r>
                      <a:endParaRPr lang="en-US" sz="1000" b="0" i="0" u="none" strike="noStrike" dirty="0">
                        <a:solidFill>
                          <a:srgbClr val="000000"/>
                        </a:solidFill>
                        <a:effectLst/>
                        <a:latin typeface="Calibri" panose="020F0502020204030204" pitchFamily="34" charset="0"/>
                      </a:endParaRPr>
                    </a:p>
                  </a:txBody>
                  <a:tcPr marL="8769" marR="8769" marT="8769" marB="0" anchor="b"/>
                </a:tc>
                <a:tc hMerge="1">
                  <a:txBody>
                    <a:bodyPr/>
                    <a:lstStyle/>
                    <a:p>
                      <a:endParaRPr lang="en-US"/>
                    </a:p>
                  </a:txBody>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8769" marR="8769" marT="8769" marB="0" anchor="b"/>
                </a:tc>
              </a:tr>
              <a:tr h="175386">
                <a:tc>
                  <a:txBody>
                    <a:bodyPr/>
                    <a:lstStyle/>
                    <a:p>
                      <a:pPr algn="l" fontAlgn="b"/>
                      <a:r>
                        <a:rPr lang="en-US" sz="1000" u="none" strike="noStrike" dirty="0">
                          <a:effectLst/>
                        </a:rPr>
                        <a:t>Group 1 Proportion</a:t>
                      </a:r>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r" fontAlgn="b"/>
                      <a:r>
                        <a:rPr lang="en-US" sz="1000" u="none" strike="noStrike" dirty="0">
                          <a:effectLst/>
                        </a:rPr>
                        <a:t>0.832352941</a:t>
                      </a:r>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c gridSpan="2">
                  <a:txBody>
                    <a:bodyPr/>
                    <a:lstStyle/>
                    <a:p>
                      <a:pPr algn="ctr" fontAlgn="b"/>
                      <a:r>
                        <a:rPr lang="en-US" sz="1000" u="none" strike="noStrike" dirty="0">
                          <a:effectLst/>
                        </a:rPr>
                        <a:t>Confidence Interval</a:t>
                      </a:r>
                      <a:endParaRPr lang="en-US" sz="1000" b="1" i="0" u="none" strike="noStrike" dirty="0">
                        <a:solidFill>
                          <a:srgbClr val="000000"/>
                        </a:solidFill>
                        <a:effectLst/>
                        <a:latin typeface="Calibri" panose="020F0502020204030204" pitchFamily="34" charset="0"/>
                      </a:endParaRPr>
                    </a:p>
                  </a:txBody>
                  <a:tcPr marL="8769" marR="8769" marT="8769" marB="0" anchor="b"/>
                </a:tc>
                <a:tc hMerge="1">
                  <a:txBody>
                    <a:bodyPr/>
                    <a:lstStyle/>
                    <a:p>
                      <a:endParaRPr lang="en-US"/>
                    </a:p>
                  </a:txBody>
                  <a:tcPr/>
                </a:tc>
              </a:tr>
              <a:tr h="175386">
                <a:tc>
                  <a:txBody>
                    <a:bodyPr/>
                    <a:lstStyle/>
                    <a:p>
                      <a:pPr algn="l" fontAlgn="b"/>
                      <a:r>
                        <a:rPr lang="en-US" sz="1000" u="none" strike="noStrike" dirty="0">
                          <a:effectLst/>
                        </a:rPr>
                        <a:t>Group 2 Proportion</a:t>
                      </a:r>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r" fontAlgn="b"/>
                      <a:r>
                        <a:rPr lang="en-US" sz="1000" u="none" strike="noStrike" dirty="0">
                          <a:effectLst/>
                        </a:rPr>
                        <a:t>0.719298246</a:t>
                      </a:r>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r>
                        <a:rPr lang="en-US" sz="1000" u="none" strike="noStrike" dirty="0">
                          <a:effectLst/>
                        </a:rPr>
                        <a:t>Interval Lower Limit</a:t>
                      </a:r>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r" fontAlgn="b"/>
                      <a:r>
                        <a:rPr lang="en-US" sz="1000" u="none" strike="noStrike" dirty="0">
                          <a:effectLst/>
                        </a:rPr>
                        <a:t>0.0269</a:t>
                      </a:r>
                      <a:endParaRPr lang="en-US" sz="1000" b="1" i="0" u="none" strike="noStrike" dirty="0">
                        <a:solidFill>
                          <a:srgbClr val="000000"/>
                        </a:solidFill>
                        <a:effectLst/>
                        <a:latin typeface="Calibri" panose="020F0502020204030204" pitchFamily="34" charset="0"/>
                      </a:endParaRPr>
                    </a:p>
                  </a:txBody>
                  <a:tcPr marL="8769" marR="8769" marT="8769" marB="0" anchor="b"/>
                </a:tc>
              </a:tr>
              <a:tr h="175386">
                <a:tc>
                  <a:txBody>
                    <a:bodyPr/>
                    <a:lstStyle/>
                    <a:p>
                      <a:pPr algn="l" fontAlgn="b"/>
                      <a:r>
                        <a:rPr lang="en-US" sz="1000" u="none" strike="noStrike" dirty="0">
                          <a:effectLst/>
                        </a:rPr>
                        <a:t>Difference in Two Proportions</a:t>
                      </a:r>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r" fontAlgn="b"/>
                      <a:r>
                        <a:rPr lang="en-US" sz="1000" u="none" strike="noStrike" dirty="0">
                          <a:effectLst/>
                        </a:rPr>
                        <a:t>0.113054696</a:t>
                      </a:r>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r>
                        <a:rPr lang="en-US" sz="1000" u="none" strike="noStrike" dirty="0">
                          <a:effectLst/>
                        </a:rPr>
                        <a:t>Interval Upper Limit</a:t>
                      </a:r>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r" fontAlgn="b"/>
                      <a:r>
                        <a:rPr lang="en-US" sz="1000" u="none" strike="noStrike" dirty="0">
                          <a:effectLst/>
                        </a:rPr>
                        <a:t>0.1992</a:t>
                      </a:r>
                      <a:endParaRPr lang="en-US" sz="1000" b="1" i="0" u="none" strike="noStrike" dirty="0">
                        <a:solidFill>
                          <a:srgbClr val="000000"/>
                        </a:solidFill>
                        <a:effectLst/>
                        <a:latin typeface="Calibri" panose="020F0502020204030204" pitchFamily="34" charset="0"/>
                      </a:endParaRPr>
                    </a:p>
                  </a:txBody>
                  <a:tcPr marL="8769" marR="8769" marT="8769" marB="0" anchor="b"/>
                </a:tc>
              </a:tr>
              <a:tr h="175386">
                <a:tc>
                  <a:txBody>
                    <a:bodyPr/>
                    <a:lstStyle/>
                    <a:p>
                      <a:pPr algn="l" fontAlgn="b"/>
                      <a:r>
                        <a:rPr lang="en-US" sz="1000" u="none" strike="noStrike" dirty="0">
                          <a:effectLst/>
                        </a:rPr>
                        <a:t>Average Proportion</a:t>
                      </a:r>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r" fontAlgn="b"/>
                      <a:r>
                        <a:rPr lang="en-US" sz="1000" u="none" strike="noStrike" dirty="0">
                          <a:effectLst/>
                        </a:rPr>
                        <a:t>0.7808</a:t>
                      </a:r>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r>
              <a:tr h="175386">
                <a:tc>
                  <a:txBody>
                    <a:bodyPr/>
                    <a:lstStyle/>
                    <a:p>
                      <a:pPr algn="l" fontAlgn="b"/>
                      <a:r>
                        <a:rPr lang="en-US" sz="1000" u="none" strike="noStrike" dirty="0">
                          <a:effectLst/>
                        </a:rPr>
                        <a:t>Z Test Statistic</a:t>
                      </a:r>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r" fontAlgn="b"/>
                      <a:r>
                        <a:rPr lang="en-US" sz="1000" u="none" strike="noStrike" dirty="0">
                          <a:effectLst/>
                        </a:rPr>
                        <a:t>3.4027</a:t>
                      </a:r>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r>
              <a:tr h="175386">
                <a:tc>
                  <a:txBody>
                    <a:bodyPr/>
                    <a:lstStyle/>
                    <a:p>
                      <a:pPr algn="l" fontAlgn="b"/>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r>
              <a:tr h="175386">
                <a:tc>
                  <a:txBody>
                    <a:bodyPr/>
                    <a:lstStyle/>
                    <a:p>
                      <a:pPr algn="ctr" fontAlgn="b"/>
                      <a:r>
                        <a:rPr lang="en-US" sz="1000" u="none" strike="noStrike" dirty="0">
                          <a:effectLst/>
                        </a:rPr>
                        <a:t>Two-Tail Test</a:t>
                      </a:r>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ctr" fontAlgn="b"/>
                      <a:r>
                        <a:rPr lang="en-US" sz="1000" u="none" strike="noStrike" dirty="0">
                          <a:effectLst/>
                        </a:rPr>
                        <a:t> </a:t>
                      </a:r>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r>
              <a:tr h="175386">
                <a:tc>
                  <a:txBody>
                    <a:bodyPr/>
                    <a:lstStyle/>
                    <a:p>
                      <a:pPr algn="l" fontAlgn="b"/>
                      <a:r>
                        <a:rPr lang="en-US" sz="1000" u="none" strike="noStrike" dirty="0">
                          <a:effectLst/>
                        </a:rPr>
                        <a:t>Lower Critical Value</a:t>
                      </a:r>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r" fontAlgn="b"/>
                      <a:r>
                        <a:rPr lang="en-US" sz="1000" u="none" strike="noStrike" dirty="0">
                          <a:effectLst/>
                        </a:rPr>
                        <a:t>-2.5758</a:t>
                      </a:r>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r>
              <a:tr h="175386">
                <a:tc>
                  <a:txBody>
                    <a:bodyPr/>
                    <a:lstStyle/>
                    <a:p>
                      <a:pPr algn="l" fontAlgn="b"/>
                      <a:r>
                        <a:rPr lang="en-US" sz="1000" u="none" strike="noStrike" dirty="0">
                          <a:effectLst/>
                        </a:rPr>
                        <a:t>Upper Critical Value</a:t>
                      </a:r>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r" fontAlgn="b"/>
                      <a:r>
                        <a:rPr lang="en-US" sz="1000" u="none" strike="noStrike" dirty="0">
                          <a:effectLst/>
                        </a:rPr>
                        <a:t>2.5758</a:t>
                      </a:r>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r>
              <a:tr h="175386">
                <a:tc>
                  <a:txBody>
                    <a:bodyPr/>
                    <a:lstStyle/>
                    <a:p>
                      <a:pPr algn="l" fontAlgn="b"/>
                      <a:r>
                        <a:rPr lang="en-US" sz="1000" u="none" strike="noStrike" dirty="0">
                          <a:effectLst/>
                        </a:rPr>
                        <a:t>p-Value</a:t>
                      </a:r>
                      <a:endParaRPr lang="en-US" sz="1000" b="1" i="1" u="none" strike="noStrike" dirty="0">
                        <a:solidFill>
                          <a:srgbClr val="000000"/>
                        </a:solidFill>
                        <a:effectLst/>
                        <a:latin typeface="Calibri" panose="020F0502020204030204" pitchFamily="34" charset="0"/>
                      </a:endParaRPr>
                    </a:p>
                  </a:txBody>
                  <a:tcPr marL="8769" marR="8769" marT="8769" marB="0" anchor="b"/>
                </a:tc>
                <a:tc>
                  <a:txBody>
                    <a:bodyPr/>
                    <a:lstStyle/>
                    <a:p>
                      <a:pPr algn="r" fontAlgn="b"/>
                      <a:r>
                        <a:rPr lang="en-US" sz="1000" u="none" strike="noStrike" dirty="0">
                          <a:effectLst/>
                        </a:rPr>
                        <a:t>0.0007</a:t>
                      </a:r>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r>
              <a:tr h="175386">
                <a:tc>
                  <a:txBody>
                    <a:bodyPr/>
                    <a:lstStyle/>
                    <a:p>
                      <a:pPr algn="ctr" fontAlgn="b"/>
                      <a:r>
                        <a:rPr lang="en-US" sz="1000" u="none" strike="noStrike" dirty="0">
                          <a:effectLst/>
                        </a:rPr>
                        <a:t>Reject the null hypothesis</a:t>
                      </a:r>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ctr" fontAlgn="b"/>
                      <a:r>
                        <a:rPr lang="en-US" sz="1000" u="none" strike="noStrike" dirty="0">
                          <a:effectLst/>
                        </a:rPr>
                        <a:t> </a:t>
                      </a:r>
                      <a:endParaRPr lang="en-US" sz="1000" b="1"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769" marR="8769" marT="8769" marB="0" anchor="b"/>
                </a:tc>
              </a:tr>
            </a:tbl>
          </a:graphicData>
        </a:graphic>
      </p:graphicFrame>
    </p:spTree>
    <p:extLst>
      <p:ext uri="{BB962C8B-B14F-4D97-AF65-F5344CB8AC3E}">
        <p14:creationId xmlns:p14="http://schemas.microsoft.com/office/powerpoint/2010/main" val="816056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Information</a:t>
            </a:r>
            <a:endParaRPr lang="en-US" dirty="0"/>
          </a:p>
        </p:txBody>
      </p:sp>
      <p:sp>
        <p:nvSpPr>
          <p:cNvPr id="3" name="Content Placeholder 2"/>
          <p:cNvSpPr>
            <a:spLocks noGrp="1"/>
          </p:cNvSpPr>
          <p:nvPr>
            <p:ph idx="1"/>
          </p:nvPr>
        </p:nvSpPr>
        <p:spPr/>
        <p:txBody>
          <a:bodyPr/>
          <a:lstStyle/>
          <a:p>
            <a:r>
              <a:rPr lang="en-US" dirty="0" smtClean="0"/>
              <a:t>Again, for this and other hypothesis tests, the statement of the statistical decision will not be shown, so that the students have to determine the decisions using the supplied information.</a:t>
            </a:r>
          </a:p>
          <a:p>
            <a:r>
              <a:rPr lang="en-US" dirty="0" smtClean="0"/>
              <a:t>Also for this and all hypothesis testing, either the critical value(s) or the p-value may not be shown, so that the student is forced to use what is given to make the decisions, not calculate in order to use what is not given.</a:t>
            </a:r>
          </a:p>
          <a:p>
            <a:r>
              <a:rPr lang="en-US" dirty="0" smtClean="0"/>
              <a:t>For the confidence intervals, the confidence limits may be eliminated, making it necessary that students know how confidence intervals are constructed using point estimates and margins of error.</a:t>
            </a:r>
            <a:endParaRPr lang="en-US" dirty="0"/>
          </a:p>
        </p:txBody>
      </p:sp>
    </p:spTree>
    <p:extLst>
      <p:ext uri="{BB962C8B-B14F-4D97-AF65-F5344CB8AC3E}">
        <p14:creationId xmlns:p14="http://schemas.microsoft.com/office/powerpoint/2010/main" val="3510632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Teaching Professionals—Food for Thought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For university professors:</a:t>
            </a:r>
          </a:p>
          <a:p>
            <a:pPr lvl="1"/>
            <a:r>
              <a:rPr lang="en-US" dirty="0" smtClean="0"/>
              <a:t>Decide if this method would work for you and whether or not it is a better method for you to use than that which you use now.  Or decide if parts of what I do are applicable to what you do.</a:t>
            </a:r>
          </a:p>
          <a:p>
            <a:pPr lvl="1"/>
            <a:r>
              <a:rPr lang="en-US" dirty="0" smtClean="0"/>
              <a:t>Perhaps your decision (and mine) is based upon the kind of student you (and I) teach—the quality of the students, the department or college in which your courses are housed, the philosophy of your department and college, and/or the desire for consistency among those teaching the course among other reasons as well as on your personal philosophy.</a:t>
            </a:r>
          </a:p>
          <a:p>
            <a:r>
              <a:rPr lang="en-US" dirty="0" smtClean="0"/>
              <a:t>For high school AP teachers:</a:t>
            </a:r>
          </a:p>
          <a:p>
            <a:pPr lvl="1"/>
            <a:r>
              <a:rPr lang="en-US" dirty="0" smtClean="0"/>
              <a:t>Perhaps you are limited by the AP program as to what you can do in this regard.  But that’s ok!</a:t>
            </a:r>
          </a:p>
          <a:p>
            <a:pPr lvl="1"/>
            <a:r>
              <a:rPr lang="en-US" dirty="0" smtClean="0"/>
              <a:t>Would you consider incorporating procedures such as these if you have the time after the administration of the AP exam?  Or, if you have other additional times,  would you consider, after having taught your students how to accomplish the statistical procedures you teach them in a more mathematical way or with the use of a statistical calculator, using a statistical software package in the manner that I do?  </a:t>
            </a:r>
          </a:p>
        </p:txBody>
      </p:sp>
    </p:spTree>
    <p:extLst>
      <p:ext uri="{BB962C8B-B14F-4D97-AF65-F5344CB8AC3E}">
        <p14:creationId xmlns:p14="http://schemas.microsoft.com/office/powerpoint/2010/main" val="3759462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 for Listening!</a:t>
            </a:r>
            <a:endParaRPr lang="en-US" dirty="0"/>
          </a:p>
        </p:txBody>
      </p:sp>
      <p:sp>
        <p:nvSpPr>
          <p:cNvPr id="3" name="Content Placeholder 2"/>
          <p:cNvSpPr>
            <a:spLocks noGrp="1"/>
          </p:cNvSpPr>
          <p:nvPr>
            <p:ph idx="1"/>
          </p:nvPr>
        </p:nvSpPr>
        <p:spPr/>
        <p:txBody>
          <a:bodyPr/>
          <a:lstStyle/>
          <a:p>
            <a:r>
              <a:rPr lang="en-US" dirty="0" smtClean="0"/>
              <a:t>That’s all folks!</a:t>
            </a:r>
            <a:endParaRPr lang="en-US" dirty="0"/>
          </a:p>
        </p:txBody>
      </p:sp>
    </p:spTree>
    <p:extLst>
      <p:ext uri="{BB962C8B-B14F-4D97-AF65-F5344CB8AC3E}">
        <p14:creationId xmlns:p14="http://schemas.microsoft.com/office/powerpoint/2010/main" val="2504781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Am I?—I Am…</a:t>
            </a:r>
            <a:endParaRPr lang="en-US" dirty="0"/>
          </a:p>
        </p:txBody>
      </p:sp>
      <p:sp>
        <p:nvSpPr>
          <p:cNvPr id="3" name="Content Placeholder 2"/>
          <p:cNvSpPr>
            <a:spLocks noGrp="1"/>
          </p:cNvSpPr>
          <p:nvPr>
            <p:ph idx="1"/>
          </p:nvPr>
        </p:nvSpPr>
        <p:spPr/>
        <p:txBody>
          <a:bodyPr/>
          <a:lstStyle/>
          <a:p>
            <a:pPr algn="ctr"/>
            <a:r>
              <a:rPr lang="en-US" dirty="0" smtClean="0"/>
              <a:t>Alan S. Chesen, Faculty Member</a:t>
            </a:r>
          </a:p>
          <a:p>
            <a:pPr algn="ctr"/>
            <a:r>
              <a:rPr lang="en-US" dirty="0" smtClean="0"/>
              <a:t>Department of Information Systems and Supply Chain Management</a:t>
            </a:r>
            <a:endParaRPr lang="en-US" dirty="0" smtClean="0"/>
          </a:p>
          <a:p>
            <a:pPr algn="ctr"/>
            <a:r>
              <a:rPr lang="en-US" dirty="0" smtClean="0"/>
              <a:t>Raj Soin College of Business</a:t>
            </a:r>
          </a:p>
          <a:p>
            <a:pPr algn="ctr"/>
            <a:r>
              <a:rPr lang="en-US" dirty="0" smtClean="0"/>
              <a:t>Wright State University</a:t>
            </a:r>
          </a:p>
          <a:p>
            <a:pPr algn="ctr"/>
            <a:r>
              <a:rPr lang="en-US" dirty="0" smtClean="0"/>
              <a:t>Dayton, Ohio 45435</a:t>
            </a:r>
          </a:p>
          <a:p>
            <a:pPr algn="ctr"/>
            <a:r>
              <a:rPr lang="en-US" dirty="0"/>
              <a:t>a</a:t>
            </a:r>
            <a:r>
              <a:rPr lang="en-US" dirty="0" smtClean="0"/>
              <a:t>lan.chesen@wright.edu</a:t>
            </a:r>
            <a:endParaRPr lang="en-US" dirty="0" smtClean="0"/>
          </a:p>
        </p:txBody>
      </p:sp>
    </p:spTree>
    <p:extLst>
      <p:ext uri="{BB962C8B-B14F-4D97-AF65-F5344CB8AC3E}">
        <p14:creationId xmlns:p14="http://schemas.microsoft.com/office/powerpoint/2010/main" val="2758180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Before I Start…A Question for my Audience</a:t>
            </a:r>
            <a:br>
              <a:rPr lang="en-US" dirty="0" smtClean="0"/>
            </a:b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The question is--Why is Wright State University in the national news/going to be in the national news in 2016?</a:t>
            </a:r>
          </a:p>
          <a:p>
            <a:pPr lvl="1"/>
            <a:r>
              <a:rPr lang="en-US" dirty="0" smtClean="0"/>
              <a:t>Hint:  September 26, 2016</a:t>
            </a:r>
          </a:p>
          <a:p>
            <a:r>
              <a:rPr lang="en-US" dirty="0" smtClean="0"/>
              <a:t>The answer is…</a:t>
            </a:r>
            <a:endParaRPr lang="en-US" dirty="0"/>
          </a:p>
        </p:txBody>
      </p:sp>
    </p:spTree>
    <p:extLst>
      <p:ext uri="{BB962C8B-B14F-4D97-AF65-F5344CB8AC3E}">
        <p14:creationId xmlns:p14="http://schemas.microsoft.com/office/powerpoint/2010/main" val="2040534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I Choose to Do What I Do in the Way I Do </a:t>
            </a:r>
            <a:r>
              <a:rPr lang="en-US" dirty="0"/>
              <a:t>I</a:t>
            </a:r>
            <a:r>
              <a:rPr lang="en-US" dirty="0" smtClean="0"/>
              <a:t>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the workplace, my students will not “do” (will perform very few) statistical techniques.</a:t>
            </a:r>
          </a:p>
          <a:p>
            <a:r>
              <a:rPr lang="en-US" dirty="0" smtClean="0"/>
              <a:t>Students will, in their employment environments, utilize in some way, shape or form some sort of statistical software.</a:t>
            </a:r>
          </a:p>
          <a:p>
            <a:r>
              <a:rPr lang="en-US" dirty="0" smtClean="0"/>
              <a:t>More than likely, what they will do most often is to utilize the results of statistical studies that have been accomplished by others.  To do this they will obviously need to know how to understand and interpret these types of studies in order to apply the stated results for the benefit of their specific organizations.</a:t>
            </a:r>
          </a:p>
          <a:p>
            <a:r>
              <a:rPr lang="en-US" dirty="0" smtClean="0"/>
              <a:t>In my classes, students must interpret statistical software outputs on the in-class tests they complete as a part of the evaluation process.</a:t>
            </a:r>
          </a:p>
          <a:p>
            <a:r>
              <a:rPr lang="en-US" dirty="0" smtClean="0"/>
              <a:t>Also, students have to utilize the statistical software correctly as a part of the out-of-class projects that are an additional part of the evaluation process.</a:t>
            </a:r>
          </a:p>
          <a:p>
            <a:r>
              <a:rPr lang="en-US" dirty="0" smtClean="0"/>
              <a:t>I can cover more material this way.  I have time to utilize techniques other than traditional lectures in my courses.</a:t>
            </a:r>
          </a:p>
          <a:p>
            <a:r>
              <a:rPr lang="en-US" dirty="0" smtClean="0"/>
              <a:t>I am cognizant that I must not sacrifice understanding of the material and of the underlying statistical concepts because I have the ability to utilize the technology and non-mathematical instructional techniques as a substitute for traditional lecture methods.</a:t>
            </a:r>
            <a:endParaRPr lang="en-US" dirty="0"/>
          </a:p>
        </p:txBody>
      </p:sp>
    </p:spTree>
    <p:extLst>
      <p:ext uri="{BB962C8B-B14F-4D97-AF65-F5344CB8AC3E}">
        <p14:creationId xmlns:p14="http://schemas.microsoft.com/office/powerpoint/2010/main" val="3576770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 choose to use PHStat, an enhancement to Microsoft Excel as my software of choice.</a:t>
            </a:r>
          </a:p>
          <a:p>
            <a:r>
              <a:rPr lang="en-US" dirty="0" smtClean="0"/>
              <a:t>It is believed by many faculty in my department and college that constant and repeated exposure to Microsoft Excel in a variety of ways is paramount in colleges and schools of business.</a:t>
            </a:r>
          </a:p>
          <a:p>
            <a:r>
              <a:rPr lang="en-US" dirty="0" smtClean="0"/>
              <a:t>While I admit that PHStat may not be the “best” package one can use, it serves my purposes.</a:t>
            </a:r>
          </a:p>
          <a:p>
            <a:r>
              <a:rPr lang="en-US" dirty="0" smtClean="0"/>
              <a:t>My goal is not to make my students software experts; rather it is to use a relatively powerful yet easy to use mechanism designed to effectively teach the discipline of statistics to them.</a:t>
            </a:r>
          </a:p>
          <a:p>
            <a:r>
              <a:rPr lang="en-US" dirty="0" smtClean="0"/>
              <a:t>I would not be averse to utilizing a more sophisticated statistical package such as Minitab or SAS to do what I do.</a:t>
            </a:r>
          </a:p>
          <a:p>
            <a:pPr marL="0" indent="0">
              <a:buNone/>
            </a:pPr>
            <a:endParaRPr lang="en-US" dirty="0"/>
          </a:p>
        </p:txBody>
      </p:sp>
    </p:spTree>
    <p:extLst>
      <p:ext uri="{BB962C8B-B14F-4D97-AF65-F5344CB8AC3E}">
        <p14:creationId xmlns:p14="http://schemas.microsoft.com/office/powerpoint/2010/main" val="257986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Specific Examples of How I Test Students Using Statistical Software Printouts</a:t>
            </a:r>
            <a:endParaRPr lang="en-US" dirty="0"/>
          </a:p>
        </p:txBody>
      </p:sp>
      <p:sp>
        <p:nvSpPr>
          <p:cNvPr id="3" name="Content Placeholder 2"/>
          <p:cNvSpPr>
            <a:spLocks noGrp="1"/>
          </p:cNvSpPr>
          <p:nvPr>
            <p:ph idx="1"/>
          </p:nvPr>
        </p:nvSpPr>
        <p:spPr/>
        <p:txBody>
          <a:bodyPr/>
          <a:lstStyle/>
          <a:p>
            <a:r>
              <a:rPr lang="en-US" dirty="0" smtClean="0"/>
              <a:t>Topics</a:t>
            </a:r>
          </a:p>
          <a:p>
            <a:pPr lvl="1"/>
            <a:r>
              <a:rPr lang="en-US" dirty="0" smtClean="0"/>
              <a:t>Statistical estimation (interval estimation) using confidence intervals</a:t>
            </a:r>
          </a:p>
          <a:p>
            <a:pPr lvl="1"/>
            <a:r>
              <a:rPr lang="en-US" dirty="0" smtClean="0"/>
              <a:t>Statistical decision making using hypothesis testing</a:t>
            </a:r>
          </a:p>
        </p:txBody>
      </p:sp>
    </p:spTree>
    <p:extLst>
      <p:ext uri="{BB962C8B-B14F-4D97-AF65-F5344CB8AC3E}">
        <p14:creationId xmlns:p14="http://schemas.microsoft.com/office/powerpoint/2010/main" val="1201780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Confidence Intervals</a:t>
            </a:r>
            <a:endParaRPr lang="en-US" dirty="0"/>
          </a:p>
        </p:txBody>
      </p:sp>
      <p:sp>
        <p:nvSpPr>
          <p:cNvPr id="3" name="Content Placeholder 2"/>
          <p:cNvSpPr>
            <a:spLocks noGrp="1"/>
          </p:cNvSpPr>
          <p:nvPr>
            <p:ph idx="1"/>
          </p:nvPr>
        </p:nvSpPr>
        <p:spPr/>
        <p:txBody>
          <a:bodyPr/>
          <a:lstStyle/>
          <a:p>
            <a:r>
              <a:rPr lang="en-US" dirty="0" smtClean="0"/>
              <a:t>An example problem:</a:t>
            </a:r>
          </a:p>
          <a:p>
            <a:pPr lvl="1"/>
            <a:r>
              <a:rPr lang="en-US" dirty="0" smtClean="0"/>
              <a:t>The mean time it takes for a population of office workers to complete a certain task is to be estimated with 95% confidence.  A random sample of 21 workers is selected.  Their mean time is found to equal 26.7 minutes with a standard deviation of 3.4 minutes.  Find the required 95% confidence interval. </a:t>
            </a:r>
            <a:r>
              <a:rPr lang="en-US" dirty="0"/>
              <a:t>E</a:t>
            </a:r>
            <a:r>
              <a:rPr lang="en-US" dirty="0" smtClean="0"/>
              <a:t>xplain its meaning in the context of the problem.  Assume that the times it takes to complete the task on the part of this population are normally distributed.</a:t>
            </a:r>
          </a:p>
          <a:p>
            <a:endParaRPr lang="en-US" dirty="0"/>
          </a:p>
        </p:txBody>
      </p:sp>
    </p:spTree>
    <p:extLst>
      <p:ext uri="{BB962C8B-B14F-4D97-AF65-F5344CB8AC3E}">
        <p14:creationId xmlns:p14="http://schemas.microsoft.com/office/powerpoint/2010/main" val="3465623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Solution Using PHStat</a:t>
            </a:r>
            <a:endParaRPr lang="en-US" dirty="0"/>
          </a:p>
        </p:txBody>
      </p:sp>
      <p:graphicFrame>
        <p:nvGraphicFramePr>
          <p:cNvPr id="4" name="Content Placeholder 3"/>
          <p:cNvGraphicFramePr>
            <a:graphicFrameLocks noGrp="1"/>
          </p:cNvGraphicFramePr>
          <p:nvPr>
            <p:ph idx="1"/>
          </p:nvPr>
        </p:nvGraphicFramePr>
        <p:xfrm>
          <a:off x="4826000" y="2382044"/>
          <a:ext cx="2540000" cy="3238500"/>
        </p:xfrm>
        <a:graphic>
          <a:graphicData uri="http://schemas.openxmlformats.org/drawingml/2006/table">
            <a:tbl>
              <a:tblPr>
                <a:tableStyleId>{5C22544A-7EE6-4342-B048-85BDC9FD1C3A}</a:tableStyleId>
              </a:tblPr>
              <a:tblGrid>
                <a:gridCol w="1737895"/>
                <a:gridCol w="802105"/>
              </a:tblGrid>
              <a:tr h="190500">
                <a:tc gridSpan="2">
                  <a:txBody>
                    <a:bodyPr/>
                    <a:lstStyle/>
                    <a:p>
                      <a:pPr algn="l" fontAlgn="b"/>
                      <a:r>
                        <a:rPr lang="en-US" sz="1100" u="none" strike="noStrike" dirty="0">
                          <a:effectLst/>
                        </a:rPr>
                        <a:t>Confidence Interval (t interval)</a:t>
                      </a:r>
                      <a:endParaRPr lang="en-US"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r>
              <a:tr h="190500">
                <a:tc>
                  <a:txBody>
                    <a:bodyPr/>
                    <a:lstStyle/>
                    <a:p>
                      <a:pPr algn="ctr" fontAlgn="b"/>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9525" marR="9525" marT="9525" marB="0" anchor="b"/>
                </a:tc>
              </a:tr>
              <a:tr h="190500">
                <a:tc gridSpan="2">
                  <a:txBody>
                    <a:bodyPr/>
                    <a:lstStyle/>
                    <a:p>
                      <a:pPr algn="ctr" fontAlgn="b"/>
                      <a:r>
                        <a:rPr lang="en-US" sz="1100" u="none" strike="noStrike" dirty="0">
                          <a:effectLst/>
                        </a:rPr>
                        <a:t>Data</a:t>
                      </a:r>
                      <a:endParaRPr lang="en-US"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r>
              <a:tr h="190500">
                <a:tc>
                  <a:txBody>
                    <a:bodyPr/>
                    <a:lstStyle/>
                    <a:p>
                      <a:pPr algn="l" fontAlgn="b"/>
                      <a:r>
                        <a:rPr lang="en-US" sz="1100" u="none" strike="noStrike" dirty="0">
                          <a:effectLst/>
                        </a:rPr>
                        <a:t>Sample Standard Deviation</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3.4</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Sample Mean</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26.7</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Sample Size</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21</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Confidence Level</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95%</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gridSpan="2">
                  <a:txBody>
                    <a:bodyPr/>
                    <a:lstStyle/>
                    <a:p>
                      <a:pPr algn="ctr" fontAlgn="b"/>
                      <a:r>
                        <a:rPr lang="en-US" sz="1100" u="none" strike="noStrike" dirty="0">
                          <a:effectLst/>
                        </a:rPr>
                        <a:t>Intermediate Calculations</a:t>
                      </a:r>
                      <a:endParaRPr lang="en-US" sz="11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r>
              <a:tr h="190500">
                <a:tc>
                  <a:txBody>
                    <a:bodyPr/>
                    <a:lstStyle/>
                    <a:p>
                      <a:pPr algn="l" fontAlgn="b"/>
                      <a:r>
                        <a:rPr lang="en-US" sz="1100" u="none" strike="noStrike" dirty="0">
                          <a:effectLst/>
                        </a:rPr>
                        <a:t>Standard Error of the Mean</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0.741940827</a:t>
                      </a:r>
                      <a:endParaRPr lang="en-US" sz="11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Degrees of Freedom</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20</a:t>
                      </a:r>
                      <a:endParaRPr lang="en-US" sz="11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t Value</a:t>
                      </a:r>
                      <a:endParaRPr lang="en-US" sz="1100" b="0" i="1"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2.0860</a:t>
                      </a:r>
                      <a:endParaRPr lang="en-US" sz="11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Interval Half Width</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1.5477</a:t>
                      </a:r>
                      <a:endParaRPr lang="en-US" sz="11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9525" marR="9525" marT="9525" marB="0" anchor="b"/>
                </a:tc>
              </a:tr>
              <a:tr h="190500">
                <a:tc gridSpan="2">
                  <a:txBody>
                    <a:bodyPr/>
                    <a:lstStyle/>
                    <a:p>
                      <a:pPr algn="ctr" fontAlgn="b"/>
                      <a:r>
                        <a:rPr lang="en-US" sz="1100" u="none" strike="noStrike" dirty="0">
                          <a:effectLst/>
                        </a:rPr>
                        <a:t>Confidence Interval</a:t>
                      </a:r>
                      <a:endParaRPr lang="en-US"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r>
              <a:tr h="190500">
                <a:tc>
                  <a:txBody>
                    <a:bodyPr/>
                    <a:lstStyle/>
                    <a:p>
                      <a:pPr algn="l" fontAlgn="b"/>
                      <a:r>
                        <a:rPr lang="en-US" sz="1100" u="none" strike="noStrike" dirty="0">
                          <a:effectLst/>
                        </a:rPr>
                        <a:t>Interval Lower Limit</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25.15</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Interval Upper Limit</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28.25</a:t>
                      </a:r>
                      <a:endParaRPr lang="en-US" sz="1100" b="1"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2322841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as </a:t>
            </a:r>
            <a:r>
              <a:rPr lang="en-US" dirty="0"/>
              <a:t>i</a:t>
            </a:r>
            <a:r>
              <a:rPr lang="en-US" dirty="0" smtClean="0"/>
              <a:t>t is Presented to Students on a Test</a:t>
            </a:r>
            <a:endParaRPr lang="en-US" dirty="0"/>
          </a:p>
        </p:txBody>
      </p:sp>
      <p:graphicFrame>
        <p:nvGraphicFramePr>
          <p:cNvPr id="4" name="Content Placeholder 3"/>
          <p:cNvGraphicFramePr>
            <a:graphicFrameLocks noGrp="1"/>
          </p:cNvGraphicFramePr>
          <p:nvPr>
            <p:ph idx="1"/>
          </p:nvPr>
        </p:nvGraphicFramePr>
        <p:xfrm>
          <a:off x="4826000" y="2382044"/>
          <a:ext cx="2540000" cy="3238500"/>
        </p:xfrm>
        <a:graphic>
          <a:graphicData uri="http://schemas.openxmlformats.org/drawingml/2006/table">
            <a:tbl>
              <a:tblPr>
                <a:tableStyleId>{5C22544A-7EE6-4342-B048-85BDC9FD1C3A}</a:tableStyleId>
              </a:tblPr>
              <a:tblGrid>
                <a:gridCol w="1737895"/>
                <a:gridCol w="802105"/>
              </a:tblGrid>
              <a:tr h="190500">
                <a:tc gridSpan="2">
                  <a:txBody>
                    <a:bodyPr/>
                    <a:lstStyle/>
                    <a:p>
                      <a:pPr algn="l" fontAlgn="b"/>
                      <a:r>
                        <a:rPr lang="en-US" sz="1100" u="none" strike="noStrike" dirty="0">
                          <a:effectLst/>
                        </a:rPr>
                        <a:t>Confidence Interval (t interval)</a:t>
                      </a:r>
                      <a:endParaRPr lang="en-US"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r>
              <a:tr h="190500">
                <a:tc>
                  <a:txBody>
                    <a:bodyPr/>
                    <a:lstStyle/>
                    <a:p>
                      <a:pPr algn="ctr" fontAlgn="b"/>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9525" marR="9525" marT="9525" marB="0" anchor="b"/>
                </a:tc>
              </a:tr>
              <a:tr h="190500">
                <a:tc gridSpan="2">
                  <a:txBody>
                    <a:bodyPr/>
                    <a:lstStyle/>
                    <a:p>
                      <a:pPr algn="ctr" fontAlgn="b"/>
                      <a:r>
                        <a:rPr lang="en-US" sz="1100" u="none" strike="noStrike" dirty="0">
                          <a:effectLst/>
                        </a:rPr>
                        <a:t>Data</a:t>
                      </a:r>
                      <a:endParaRPr lang="en-US"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r>
              <a:tr h="190500">
                <a:tc>
                  <a:txBody>
                    <a:bodyPr/>
                    <a:lstStyle/>
                    <a:p>
                      <a:pPr algn="l" fontAlgn="b"/>
                      <a:r>
                        <a:rPr lang="en-US" sz="1100" u="none" strike="noStrike" dirty="0">
                          <a:effectLst/>
                        </a:rPr>
                        <a:t>Sample Standard Deviation</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3.4</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Sample Mean</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26.7</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Sample Size</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21</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Confidence Level</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95%</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gridSpan="2">
                  <a:txBody>
                    <a:bodyPr/>
                    <a:lstStyle/>
                    <a:p>
                      <a:pPr algn="ctr" fontAlgn="b"/>
                      <a:r>
                        <a:rPr lang="en-US" sz="1100" u="none" strike="noStrike" dirty="0">
                          <a:effectLst/>
                        </a:rPr>
                        <a:t>Intermediate Calculations</a:t>
                      </a:r>
                      <a:endParaRPr lang="en-US" sz="11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r>
              <a:tr h="190500">
                <a:tc>
                  <a:txBody>
                    <a:bodyPr/>
                    <a:lstStyle/>
                    <a:p>
                      <a:pPr algn="l" fontAlgn="b"/>
                      <a:r>
                        <a:rPr lang="en-US" sz="1100" u="none" strike="noStrike" dirty="0">
                          <a:effectLst/>
                        </a:rPr>
                        <a:t>Standard Error of the Mean</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0.741940827</a:t>
                      </a:r>
                      <a:endParaRPr lang="en-US" sz="11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Degrees of Freedom</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20</a:t>
                      </a:r>
                      <a:endParaRPr lang="en-US" sz="11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t Value</a:t>
                      </a:r>
                      <a:endParaRPr lang="en-US" sz="1100" b="0" i="1"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2.0860</a:t>
                      </a:r>
                      <a:endParaRPr lang="en-US" sz="11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Interval Half Width</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1.5477</a:t>
                      </a:r>
                      <a:endParaRPr lang="en-US" sz="11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0000"/>
                        </a:solidFill>
                        <a:effectLst/>
                        <a:latin typeface="Calibri" panose="020F0502020204030204" pitchFamily="34" charset="0"/>
                      </a:endParaRPr>
                    </a:p>
                  </a:txBody>
                  <a:tcPr marL="9525" marR="9525" marT="9525" marB="0" anchor="b"/>
                </a:tc>
              </a:tr>
              <a:tr h="190500">
                <a:tc gridSpan="2">
                  <a:txBody>
                    <a:bodyPr/>
                    <a:lstStyle/>
                    <a:p>
                      <a:pPr algn="ctr" fontAlgn="b"/>
                      <a:r>
                        <a:rPr lang="en-US" sz="1100" u="none" strike="noStrike" dirty="0">
                          <a:effectLst/>
                        </a:rPr>
                        <a:t>Confidence Interval</a:t>
                      </a:r>
                      <a:endParaRPr lang="en-US" sz="11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r>
              <a:tr h="190500">
                <a:tc>
                  <a:txBody>
                    <a:bodyPr/>
                    <a:lstStyle/>
                    <a:p>
                      <a:pPr algn="l" fontAlgn="b"/>
                      <a:r>
                        <a:rPr lang="en-US" sz="1100" u="none" strike="noStrike" dirty="0">
                          <a:effectLst/>
                        </a:rPr>
                        <a:t> </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dirty="0">
                          <a:effectLst/>
                        </a:rPr>
                        <a:t> </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1"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491876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1038</TotalTime>
  <Words>1636</Words>
  <Application>Microsoft Office PowerPoint</Application>
  <PresentationFormat>Widescreen</PresentationFormat>
  <Paragraphs>255</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Hey People!—It’s Not Math—It’s STATISTICS!</vt:lpstr>
      <vt:lpstr>Who Am I?—I Am…</vt:lpstr>
      <vt:lpstr>  Before I Start…A Question for my Audience   </vt:lpstr>
      <vt:lpstr>Why Do I Choose to Do What I Do in the Way I Do It?</vt:lpstr>
      <vt:lpstr>Software</vt:lpstr>
      <vt:lpstr>Specific Examples of How I Test Students Using Statistical Software Printouts</vt:lpstr>
      <vt:lpstr>Confidence Intervals</vt:lpstr>
      <vt:lpstr>Full Solution Using PHStat</vt:lpstr>
      <vt:lpstr>Solution as it is Presented to Students on a Test</vt:lpstr>
      <vt:lpstr>One Sample Hypothesis Testing</vt:lpstr>
      <vt:lpstr>Full Solution Using PHStat</vt:lpstr>
      <vt:lpstr>Solution as it Might be Presented to Students on a Test</vt:lpstr>
      <vt:lpstr>Another Possible Solution that Might be Presented to Students on a Test</vt:lpstr>
      <vt:lpstr>Two Sample Hypothesis Testing</vt:lpstr>
      <vt:lpstr>Full Solution Using PHStat</vt:lpstr>
      <vt:lpstr>Additional Information</vt:lpstr>
      <vt:lpstr>Implications for Teaching Professionals—Food for Thought</vt:lpstr>
      <vt:lpstr>Thanks for Listening!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Hey People—It’s Not Math—It’s STATISTICS!</dc:title>
  <dc:creator>judy</dc:creator>
  <cp:lastModifiedBy>judy</cp:lastModifiedBy>
  <cp:revision>52</cp:revision>
  <dcterms:created xsi:type="dcterms:W3CDTF">2016-05-30T01:07:38Z</dcterms:created>
  <dcterms:modified xsi:type="dcterms:W3CDTF">2016-05-30T18:26:06Z</dcterms:modified>
</cp:coreProperties>
</file>