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28" y="-20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2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1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4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99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9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4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8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1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2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4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3E9B-80C4-4CB7-A72D-C766D6FB15F7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3773-65BD-4037-84E9-1B97774EE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5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yson.doug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4op2WNc1e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Better Tree Diagrams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Doug Tyson</a:t>
            </a:r>
          </a:p>
          <a:p>
            <a:r>
              <a:rPr lang="en-US" dirty="0"/>
              <a:t>Central York HS</a:t>
            </a:r>
          </a:p>
          <a:p>
            <a:r>
              <a:rPr lang="en-US" dirty="0"/>
              <a:t>York, PA</a:t>
            </a:r>
          </a:p>
        </p:txBody>
      </p:sp>
    </p:spTree>
    <p:extLst>
      <p:ext uri="{BB962C8B-B14F-4D97-AF65-F5344CB8AC3E}">
        <p14:creationId xmlns:p14="http://schemas.microsoft.com/office/powerpoint/2010/main" val="48065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diagram for 10000 Internet users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97" y="2156278"/>
            <a:ext cx="7134908" cy="4533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0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better tree diagrams!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6534211" cy="40303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Add COUNTS to your tree diagrams!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3900" dirty="0"/>
              <a:t>Gmail: </a:t>
            </a:r>
            <a:r>
              <a:rPr lang="en-US" sz="3900" dirty="0">
                <a:hlinkClick r:id="rId2"/>
              </a:rPr>
              <a:t>tyson.doug@gmail.com</a:t>
            </a:r>
            <a:endParaRPr lang="en-US" sz="3900" dirty="0"/>
          </a:p>
          <a:p>
            <a:pPr marL="0" indent="0">
              <a:buNone/>
            </a:pPr>
            <a:r>
              <a:rPr lang="en-US" sz="3900" dirty="0"/>
              <a:t>FB: </a:t>
            </a:r>
            <a:r>
              <a:rPr lang="en-US" sz="3900" dirty="0" err="1"/>
              <a:t>tyson.doug</a:t>
            </a:r>
            <a:endParaRPr lang="en-US" sz="3900" dirty="0"/>
          </a:p>
          <a:p>
            <a:pPr marL="0" indent="0">
              <a:buNone/>
            </a:pPr>
            <a:r>
              <a:rPr lang="en-US" sz="3900" dirty="0"/>
              <a:t>Twitter: </a:t>
            </a:r>
            <a:r>
              <a:rPr lang="en-US" sz="3900" dirty="0" err="1"/>
              <a:t>tyson_doug</a:t>
            </a:r>
            <a:endParaRPr lang="en-US" sz="3900" dirty="0"/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4" t="13665" r="12522"/>
          <a:stretch/>
        </p:blipFill>
        <p:spPr>
          <a:xfrm>
            <a:off x="7709482" y="2523257"/>
            <a:ext cx="3540155" cy="3503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Screen Shot 2014-01-22 at 12.55.55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" b="100000" l="0" r="99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89" y="3919824"/>
            <a:ext cx="2378146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1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when I said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0392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“I used to be a math teacher, but now I’m a stats teacher and I don’t want to go back.”</a:t>
            </a:r>
          </a:p>
        </p:txBody>
      </p:sp>
      <p:pic>
        <p:nvPicPr>
          <p:cNvPr id="1026" name="Picture 2" descr="https://img.buzzfeed.com/buzzfeed-static/static/2015-06/5/18/enhanced/webdr06/enhanced-20803-143354420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08" y="2748981"/>
            <a:ext cx="4369772" cy="3279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06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I’m saying…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988926" cy="403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“I can do all of those pesky compound probability questions with two-way tables, but I miss tree diagrams.”</a:t>
            </a:r>
          </a:p>
        </p:txBody>
      </p:sp>
      <p:pic>
        <p:nvPicPr>
          <p:cNvPr id="2050" name="Picture 2" descr="https://denicesmathworld.files.wordpress.com/2011/04/tree-diagram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418">
            <a:off x="7130625" y="2931686"/>
            <a:ext cx="4559401" cy="3092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208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I “switch” to tables?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557667" cy="4323986"/>
          </a:xfrm>
        </p:spPr>
        <p:txBody>
          <a:bodyPr>
            <a:normAutofit/>
          </a:bodyPr>
          <a:lstStyle/>
          <a:p>
            <a:r>
              <a:rPr lang="en-US" sz="4800" dirty="0" err="1"/>
              <a:t>Gurd</a:t>
            </a:r>
            <a:r>
              <a:rPr lang="en-US" sz="4800" dirty="0"/>
              <a:t> </a:t>
            </a:r>
            <a:r>
              <a:rPr lang="en-US" sz="4800" dirty="0" err="1"/>
              <a:t>Gigerenzer</a:t>
            </a:r>
            <a:r>
              <a:rPr lang="en-US" sz="4800" dirty="0"/>
              <a:t> -&gt; </a:t>
            </a:r>
            <a:br>
              <a:rPr lang="en-US" sz="4800" dirty="0"/>
            </a:br>
            <a:r>
              <a:rPr lang="en-US" sz="4800" dirty="0"/>
              <a:t>Daren Starnes -&gt; </a:t>
            </a:r>
            <a:br>
              <a:rPr lang="en-US" sz="4800" dirty="0"/>
            </a:br>
            <a:r>
              <a:rPr lang="en-US" sz="4800" dirty="0"/>
              <a:t>Doug Tyson</a:t>
            </a:r>
          </a:p>
          <a:p>
            <a:r>
              <a:rPr lang="en-US" sz="4800" dirty="0" err="1"/>
              <a:t>Gurd</a:t>
            </a:r>
            <a:r>
              <a:rPr lang="en-US" sz="4800" dirty="0"/>
              <a:t> on </a:t>
            </a:r>
            <a:r>
              <a:rPr lang="en-US" sz="4800" dirty="0">
                <a:hlinkClick r:id="rId2"/>
              </a:rPr>
              <a:t>Risk Management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(absolute risk vs. relative risk)</a:t>
            </a:r>
          </a:p>
          <a:p>
            <a:endParaRPr lang="en-US" dirty="0"/>
          </a:p>
        </p:txBody>
      </p:sp>
      <p:pic>
        <p:nvPicPr>
          <p:cNvPr id="4" name="Picture 2" descr="http://media0.faz.net/ppmedia/video/1316024159/1.648460/default/forscher-gerd-gigerenzer-w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123">
            <a:off x="8277236" y="1413957"/>
            <a:ext cx="3147098" cy="2594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8" name="Picture 2" descr="http://lawrencevillepubs.org/vsvwinter2016issue/files/2016/02/Faculty-Voic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10617" r="57597" b="28514"/>
          <a:stretch/>
        </p:blipFill>
        <p:spPr bwMode="auto">
          <a:xfrm rot="643204">
            <a:off x="8579929" y="3884025"/>
            <a:ext cx="3041780" cy="2608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700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seemed natural for counts…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509043" cy="3971648"/>
          </a:xfrm>
        </p:spPr>
        <p:txBody>
          <a:bodyPr>
            <a:normAutofit/>
          </a:bodyPr>
          <a:lstStyle/>
          <a:p>
            <a:r>
              <a:rPr lang="en-US" sz="4800" dirty="0"/>
              <a:t>Counts &gt; Proportions</a:t>
            </a:r>
          </a:p>
          <a:p>
            <a:r>
              <a:rPr lang="en-US" sz="4800" dirty="0"/>
              <a:t>Kids don’t understand proportions!</a:t>
            </a:r>
          </a:p>
          <a:p>
            <a:r>
              <a:rPr lang="en-US" sz="4800" dirty="0"/>
              <a:t>100 tables or 10000 tables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 descr="https://pixabay.com/static/uploads/photo/2014/11/05/12/26/child-517839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363">
            <a:off x="7248087" y="3008059"/>
            <a:ext cx="4438898" cy="2936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704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one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8061007" cy="419815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300" dirty="0"/>
              <a:t>Illegal music downloading has become a big problem: 29% of Internet users download music files, and 67% of downloaders say they don’t care if the music is copyrighted. Of those who don’t download music, 80% say they care about copyright.</a:t>
            </a:r>
          </a:p>
          <a:p>
            <a:pPr marL="0" indent="0">
              <a:buNone/>
            </a:pPr>
            <a:r>
              <a:rPr lang="en-US" dirty="0"/>
              <a:t>(Adapted from </a:t>
            </a:r>
            <a:r>
              <a:rPr lang="en-US" i="1" dirty="0"/>
              <a:t>The Practice of Statistics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pic>
        <p:nvPicPr>
          <p:cNvPr id="5122" name="Picture 2" descr="https://upload.wikimedia.org/wikipedia/commons/c/cc/Svengraph_Headph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41" y="2599683"/>
            <a:ext cx="3672527" cy="36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1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two-way table for probabilities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12032"/>
              </p:ext>
            </p:extLst>
          </p:nvPr>
        </p:nvGraphicFramePr>
        <p:xfrm>
          <a:off x="1199626" y="2336798"/>
          <a:ext cx="8347048" cy="3921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762">
                  <a:extLst>
                    <a:ext uri="{9D8B030D-6E8A-4147-A177-3AD203B41FA5}">
                      <a16:colId xmlns:a16="http://schemas.microsoft.com/office/drawing/2014/main" xmlns="" val="2474832476"/>
                    </a:ext>
                  </a:extLst>
                </a:gridCol>
                <a:gridCol w="2086762">
                  <a:extLst>
                    <a:ext uri="{9D8B030D-6E8A-4147-A177-3AD203B41FA5}">
                      <a16:colId xmlns:a16="http://schemas.microsoft.com/office/drawing/2014/main" xmlns="" val="1287567524"/>
                    </a:ext>
                  </a:extLst>
                </a:gridCol>
                <a:gridCol w="2086762">
                  <a:extLst>
                    <a:ext uri="{9D8B030D-6E8A-4147-A177-3AD203B41FA5}">
                      <a16:colId xmlns:a16="http://schemas.microsoft.com/office/drawing/2014/main" xmlns="" val="2541692179"/>
                    </a:ext>
                  </a:extLst>
                </a:gridCol>
                <a:gridCol w="2086762">
                  <a:extLst>
                    <a:ext uri="{9D8B030D-6E8A-4147-A177-3AD203B41FA5}">
                      <a16:colId xmlns:a16="http://schemas.microsoft.com/office/drawing/2014/main" xmlns="" val="357270630"/>
                    </a:ext>
                  </a:extLst>
                </a:gridCol>
              </a:tblGrid>
              <a:tr h="97195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DL 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Doesn’t DL 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7102691"/>
                  </a:ext>
                </a:extLst>
              </a:tr>
              <a:tr h="971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Doesn’t Care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About</a:t>
                      </a:r>
                      <a:r>
                        <a:rPr lang="en-US" sz="2000" baseline="0" dirty="0"/>
                        <a:t> Copyright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0.1943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0.3363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4746826"/>
                  </a:ext>
                </a:extLst>
              </a:tr>
              <a:tr h="971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Cares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About</a:t>
                      </a:r>
                      <a:r>
                        <a:rPr lang="en-US" sz="2000" baseline="0" dirty="0"/>
                        <a:t> Copyright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0.0957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0.6637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39003278"/>
                  </a:ext>
                </a:extLst>
              </a:tr>
              <a:tr h="971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3064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7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two-way table for 10000 internet users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430616"/>
              </p:ext>
            </p:extLst>
          </p:nvPr>
        </p:nvGraphicFramePr>
        <p:xfrm>
          <a:off x="1199626" y="2336798"/>
          <a:ext cx="8347048" cy="3921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762">
                  <a:extLst>
                    <a:ext uri="{9D8B030D-6E8A-4147-A177-3AD203B41FA5}">
                      <a16:colId xmlns:a16="http://schemas.microsoft.com/office/drawing/2014/main" xmlns="" val="2474832476"/>
                    </a:ext>
                  </a:extLst>
                </a:gridCol>
                <a:gridCol w="2086762">
                  <a:extLst>
                    <a:ext uri="{9D8B030D-6E8A-4147-A177-3AD203B41FA5}">
                      <a16:colId xmlns:a16="http://schemas.microsoft.com/office/drawing/2014/main" xmlns="" val="1287567524"/>
                    </a:ext>
                  </a:extLst>
                </a:gridCol>
                <a:gridCol w="2086762">
                  <a:extLst>
                    <a:ext uri="{9D8B030D-6E8A-4147-A177-3AD203B41FA5}">
                      <a16:colId xmlns:a16="http://schemas.microsoft.com/office/drawing/2014/main" xmlns="" val="2541692179"/>
                    </a:ext>
                  </a:extLst>
                </a:gridCol>
                <a:gridCol w="2086762">
                  <a:extLst>
                    <a:ext uri="{9D8B030D-6E8A-4147-A177-3AD203B41FA5}">
                      <a16:colId xmlns:a16="http://schemas.microsoft.com/office/drawing/2014/main" xmlns="" val="357270630"/>
                    </a:ext>
                  </a:extLst>
                </a:gridCol>
              </a:tblGrid>
              <a:tr h="97195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DL 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Doesn’t DL Music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7102691"/>
                  </a:ext>
                </a:extLst>
              </a:tr>
              <a:tr h="971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Doesn’t Care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About</a:t>
                      </a:r>
                      <a:r>
                        <a:rPr lang="en-US" sz="2000" baseline="0" dirty="0"/>
                        <a:t> Copyright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3363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4746826"/>
                  </a:ext>
                </a:extLst>
              </a:tr>
              <a:tr h="971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Cares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About</a:t>
                      </a:r>
                      <a:r>
                        <a:rPr lang="en-US" sz="2000" baseline="0" dirty="0"/>
                        <a:t> Copyright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6637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39003278"/>
                  </a:ext>
                </a:extLst>
              </a:tr>
              <a:tr h="9719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3064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2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 diagram for probabilities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97" y="2156279"/>
            <a:ext cx="7134908" cy="4533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5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267</TotalTime>
  <Words>252</Words>
  <Application>Microsoft Macintosh PowerPoint</Application>
  <PresentationFormat>Custom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Berlin</vt:lpstr>
      <vt:lpstr>Growing Better Tree Diagrams</vt:lpstr>
      <vt:lpstr>Remember when I said …</vt:lpstr>
      <vt:lpstr>Now I’m saying…</vt:lpstr>
      <vt:lpstr>Why did I “switch” to tables?</vt:lpstr>
      <vt:lpstr>Tables seemed natural for counts…</vt:lpstr>
      <vt:lpstr>Here’s one problem</vt:lpstr>
      <vt:lpstr>A two-way table for probabilities</vt:lpstr>
      <vt:lpstr>A two-way table for 10000 internet users</vt:lpstr>
      <vt:lpstr>A tree diagram for probabilities</vt:lpstr>
      <vt:lpstr>A tree diagram for 10000 Internet users</vt:lpstr>
      <vt:lpstr>Grow better tree diagrams!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Better Tree Diagrams</dc:title>
  <dc:creator>Doug Tyson</dc:creator>
  <cp:lastModifiedBy>Jason Molesky</cp:lastModifiedBy>
  <cp:revision>18</cp:revision>
  <dcterms:created xsi:type="dcterms:W3CDTF">2016-05-29T17:44:43Z</dcterms:created>
  <dcterms:modified xsi:type="dcterms:W3CDTF">2016-05-30T15:23:52Z</dcterms:modified>
</cp:coreProperties>
</file>