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00863D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680F-F822-4D48-A595-51C37128A467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AA05-E9ED-4EC4-A9D2-51AACA7BF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680F-F822-4D48-A595-51C37128A467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AA05-E9ED-4EC4-A9D2-51AACA7BF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680F-F822-4D48-A595-51C37128A467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AA05-E9ED-4EC4-A9D2-51AACA7BF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680F-F822-4D48-A595-51C37128A467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AA05-E9ED-4EC4-A9D2-51AACA7BF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680F-F822-4D48-A595-51C37128A467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AA05-E9ED-4EC4-A9D2-51AACA7BF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680F-F822-4D48-A595-51C37128A467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AA05-E9ED-4EC4-A9D2-51AACA7BF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680F-F822-4D48-A595-51C37128A467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AA05-E9ED-4EC4-A9D2-51AACA7BF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680F-F822-4D48-A595-51C37128A467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AA05-E9ED-4EC4-A9D2-51AACA7BF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680F-F822-4D48-A595-51C37128A467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AA05-E9ED-4EC4-A9D2-51AACA7BF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680F-F822-4D48-A595-51C37128A467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AA05-E9ED-4EC4-A9D2-51AACA7BF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680F-F822-4D48-A595-51C37128A467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AA05-E9ED-4EC4-A9D2-51AACA7BF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5680F-F822-4D48-A595-51C37128A467}" type="datetimeFigureOut">
              <a:rPr lang="en-US" smtClean="0"/>
              <a:pPr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DAA05-E9ED-4EC4-A9D2-51AACA7BF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sikes@forsyth.k12.ga.us" TargetMode="External"/><Relationship Id="rId2" Type="http://schemas.openxmlformats.org/officeDocument/2006/relationships/hyperlink" Target="mailto:lbrock@forsyth.k12.ga.u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00a4pPyIw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://www.amazon.com/Hersheys-Kisses-Milk-Chocolate-25-Pound/dp/B003FSJM5I&amp;sa=U&amp;ei=VMZ8U9vWOoeTqAa2joKACg&amp;ved=0CC4Q9QEwADg8&amp;sig2=b1Qakh8B4nJUO6jAChfjLQ&amp;usg=AFQjCNGxtGsWvxuXGYw_iL1Anm5XWDMLN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://onekit.enr-corp.com/1003657/images.html&amp;sa=U&amp;ei=VMZ8U9vWOoeTqAa2joKACg&amp;ved=0CFAQ9QEwETg8&amp;sig2=W3gz3rJogQR6lAx6jevhmw&amp;usg=AFQjCNHTp6tWDFgHD-yvjHIeunb9jVH51Q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s://www.google.com/url?q=http://www.samuelsjewelers.com/designers-brands/hershey-s-kiss.html&amp;sa=U&amp;ei=_s98U5vnB4WvyAS5xIL4DQ&amp;ved=0CDoQ9QEwBjh4&amp;sig2=qUuzpPXtTRwIwr0kDRJ4wg&amp;usg=AFQjCNGkveyvX7rYV-MfLsj3w3uTLRr_0A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81199"/>
          </a:xfrm>
          <a:solidFill>
            <a:srgbClr val="9933FF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Gimme</a:t>
            </a:r>
            <a:r>
              <a:rPr lang="en-US" b="1" dirty="0" smtClean="0">
                <a:solidFill>
                  <a:schemeClr val="bg1"/>
                </a:solidFill>
              </a:rPr>
              <a:t> a Kiss!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Introducing Confidence Intervals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Using Hershey’s Kisses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4724400"/>
            <a:ext cx="4876800" cy="19050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00863D"/>
                </a:solidFill>
              </a:rPr>
              <a:t>Lisa Brock, West Forsyth High School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rgbClr val="00863D"/>
                </a:solidFill>
                <a:hlinkClick r:id="rId2"/>
              </a:rPr>
              <a:t>lbrock@forsyth.k12.ga.us</a:t>
            </a:r>
            <a:r>
              <a:rPr lang="en-US" sz="2400" dirty="0" smtClean="0">
                <a:solidFill>
                  <a:srgbClr val="00863D"/>
                </a:solidFill>
              </a:rPr>
              <a:t> </a:t>
            </a:r>
            <a:endParaRPr lang="en-US" sz="2400" dirty="0">
              <a:solidFill>
                <a:srgbClr val="00863D"/>
              </a:solidFill>
            </a:endParaRPr>
          </a:p>
          <a:p>
            <a:pPr algn="l"/>
            <a:r>
              <a:rPr lang="en-US" sz="2400" dirty="0" smtClean="0">
                <a:solidFill>
                  <a:srgbClr val="00863D"/>
                </a:solidFill>
              </a:rPr>
              <a:t>Carol Sikes, South Forsyth High School</a:t>
            </a:r>
          </a:p>
          <a:p>
            <a:pPr lvl="1" algn="l">
              <a:spcBef>
                <a:spcPts val="0"/>
              </a:spcBef>
            </a:pPr>
            <a:r>
              <a:rPr lang="en-US" sz="2400" dirty="0" smtClean="0">
                <a:solidFill>
                  <a:srgbClr val="00863D"/>
                </a:solidFill>
                <a:hlinkClick r:id="rId3"/>
              </a:rPr>
              <a:t>csikes@forsyth.k12.ga.us</a:t>
            </a:r>
            <a:r>
              <a:rPr lang="en-US" sz="2400" dirty="0" smtClean="0">
                <a:solidFill>
                  <a:srgbClr val="00863D"/>
                </a:solidFill>
              </a:rPr>
              <a:t> </a:t>
            </a:r>
            <a:endParaRPr lang="en-US" sz="2400" dirty="0">
              <a:solidFill>
                <a:srgbClr val="00863D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544" y="2133600"/>
            <a:ext cx="3124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Hershey's KISSES Sweetest Memo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3570" y="2057400"/>
            <a:ext cx="3886200" cy="25884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Credit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1"/>
            <a:ext cx="8763000" cy="76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 found this activity on a website for </a:t>
            </a:r>
            <a:r>
              <a:rPr lang="en-US" sz="2000" dirty="0"/>
              <a:t>Aaron </a:t>
            </a:r>
            <a:r>
              <a:rPr lang="en-US" sz="2000" dirty="0" err="1"/>
              <a:t>Rendahl’s</a:t>
            </a:r>
            <a:r>
              <a:rPr lang="en-US" sz="2000" dirty="0"/>
              <a:t> STAT 4102 activities </a:t>
            </a:r>
            <a:r>
              <a:rPr lang="en-US" sz="2000" dirty="0" smtClean="0"/>
              <a:t>at </a:t>
            </a:r>
            <a:r>
              <a:rPr lang="en-US" sz="2000" dirty="0"/>
              <a:t>University of </a:t>
            </a:r>
            <a:r>
              <a:rPr lang="en-US" sz="2000" dirty="0" smtClean="0"/>
              <a:t>Minnesota.  We made very minor modifications to it.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828800"/>
            <a:ext cx="9144000" cy="685800"/>
          </a:xfrm>
          <a:prstGeom prst="rect">
            <a:avLst/>
          </a:prstGeom>
          <a:solidFill>
            <a:srgbClr val="9933FF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Materials &amp; Time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2667000"/>
            <a:ext cx="87630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noProof="0" dirty="0" err="1" smtClean="0"/>
              <a:t>Gimme</a:t>
            </a:r>
            <a:r>
              <a:rPr lang="en-US" sz="2000" noProof="0" dirty="0" smtClean="0"/>
              <a:t> a Kiss! Handout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Hershey’s Kisses per student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noProof="0" dirty="0" smtClean="0"/>
              <a:t>Small cup for each student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Napkins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Dot stickers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Gridded chart paper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Marker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Time:  45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minutes for Price is Right clip and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Gimme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Kiss! Activity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 descr="http://cdn.dealseekingmom.com/files/2012/12/Hershey-Kisses-printable-coupon-CVS-sale-300x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743200"/>
            <a:ext cx="2819400" cy="256565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Before Kisses…Price is Right Clip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16" y="1342572"/>
            <a:ext cx="6259284" cy="5181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Credit for the idea of the Price is Right clip goes to Summer Abney, our fellow reader.</a:t>
            </a:r>
          </a:p>
          <a:p>
            <a:endParaRPr lang="en-US" sz="2000" dirty="0"/>
          </a:p>
          <a:p>
            <a:r>
              <a:rPr lang="en-US" sz="2000" dirty="0" smtClean="0"/>
              <a:t>Find a clip of the Price Is Right Range Game on </a:t>
            </a:r>
            <a:r>
              <a:rPr lang="en-US" sz="2000" dirty="0" err="1" smtClean="0"/>
              <a:t>youtube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Let students watch the directions for the game.  Pause video.</a:t>
            </a:r>
          </a:p>
          <a:p>
            <a:pPr lvl="1"/>
            <a:r>
              <a:rPr lang="en-US" sz="2000" dirty="0" smtClean="0"/>
              <a:t>Ask students what the strategy should be.</a:t>
            </a:r>
          </a:p>
          <a:p>
            <a:pPr lvl="1"/>
            <a:r>
              <a:rPr lang="en-US" sz="2000" dirty="0" smtClean="0"/>
              <a:t>Watch conclusion of clip.  We like to use a clip in which the person wins but the green arrow is on the border of the range.</a:t>
            </a:r>
          </a:p>
          <a:p>
            <a:pPr lvl="1"/>
            <a:r>
              <a:rPr lang="en-US" sz="2000" dirty="0" smtClean="0">
                <a:hlinkClick r:id="rId2"/>
              </a:rPr>
              <a:t>https://www.youtube.com/watch?v=00a4pPyIwes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5366" name="AutoShape 6" descr="data:image/jpeg;base64,/9j/4AAQSkZJRgABAQAAAQABAAD/2wCEAAkGBhQSERQUExQUFBUVFBgXGBYUFRcYFRUXFxcWFRUXFRUYHCYeFxkkGRcUHy8gIycpLCwtFh4yNTAqNSYrLSkBCQoKDgwOGg8PGjAlHyQtKiwsLCwvKi0tLywsLCwpLCwpLCwqLCwsKS0qKSksKSwqNCwsLCwsLCwsLSwsLCwsKf/AABEIAMIBBAMBIgACEQEDEQH/xAAcAAAABwEBAAAAAAAAAAAAAAAAAgMEBQYHAQj/xABQEAACAQIDAwULCAYIBQQDAAABAgMAEQQSIQUxQQYTIlFxBxQVIzJTYYGRsdFCUnJzkqGywSQzNJOz8BY1Q1R0goPhRGKiwtJjw9PiFyVk/8QAGwEAAQUBAQAAAAAAAAAAAAAAAwABAgQGBQf/xAA4EQABAwIDBAYJAwUBAAAAAAABAAIDBBESITEFQVFxMmGRobHwBhMUFUKBwdHhIlJTIyQzNHKC/9oADAMBAAIRAxEAPwCj4rES53/Spx020udNToKT74l/vU/tarFiNjuXbpHym+UnWf8A0qV/oxJ4nxh8bfimliB5v01yTWQA5yd34S92z8T3Ksd8S/3qf2tUhsvASzJK3fsymJQxBzdIE5BlNxrzjRrb/nvwNWb+gcvnfvT/AOOujkJNr44679U17fF60EbTpP5e78Jxs2cbz3KFxHJLGoGY4qQhA5JDv/ZiYvoVG7mJBfcTa1wb0aDkhjXSN++nUSBMmZ3BJdkVFtl0JLp6LHfTgbGmMbOZn8oIRnXUBbi/i9RY2tSJ2bNYDnHsNwzrYerm6P7ZT/yeexP7um6+5IwcmMWzyIMW5MRAYh2IOaN5eiQtvIjfyrai2+nOK5E4xGb9LkygyG7MynJEwDOVtusyHQnyha9L4HZU8hMfPOBIQzdNTmKhrZjzdzvPtpxsvk/iJUYidgD0CCUNxcMQCY7gE2vbfbWmNfTNGcnnsS93TdfcmE/InGB2AxbkBiCSz3UZmVSyhTvKnyc1uOmtI4TkviZEJXGy5xO8RUl7DmzEpbMFJN3mjAAHG5sAbWHDck8TGwdcQwYbiSjW9PSjOup19NR+O5NTxFTz7Eux1DKDc2BN+b3m+tQbtKkcbCTu/Cf3dN19yioeS2MaZYFxUhkaMSEB3sobLlDtlsCcy9Y1GtJ4LY8ssKyLjpgSZriQFUUQRrNIxkBJtkcfJ337T3a0UmHlaPPISotmWQKbbgARHe1hR9j8i8VjFzRQysmozNiMqa6MAWXXTQ2q8wte0Pa7Iqk6MteWXNxy+yNtfkzioLE4xspkWO7NICM7yRqSBcb4pNASdN2tN8bsHGROqtiWKtiFgDB5bgvJJGjFWA3mKQ2BJFtbXF7avcexcqos0ihUBCrzzPlBZmP9mATdm1vfXqp+vcUBtnmlexv+u0BO8i6Eg+mpggalTERVLTk/jLnJiOcVWYDNI6tZCFdmCZwVB0srFj1X0p3j+TuLRiUnDLqxDGVdyzuVjW50ywynpFdwFXiPuTKDe7Md+Zp2Y3FiDcjrA9gp0O5yRxP7zt/5PSfaeup+sCNgKzbGcmcejuFnLqrOA2eRSQnPaspXo/qHHVe1iQb11+TuMZmZ8UqIokF43mKjmlnufJF7vh5FJFyLXCkEX0KfuXh7liSTYE86QSBuuQtza5pCbuT3i5oSSLHmLZVlGrHNcsTHmbym3k7zTGRp1TFhKzbZ+ycS+IlgfFSJJHmGVSzGRkbIQhZkXWzEG+ttLnSn0HJPFs2U4txZgrdOQ5SQhb5NjlDqd9jfoltas+L7jM9yUnYkrl6czAlR8ksFN19FrVCY3uXY+IG0byAADxeKvovkjKVBNuAtpwof6T8SruidxKJLyJxQ1XFSsoAuzNIouQSbDKSQNPTqNKbY3k1iIYnkfETHKyBVVpDmDsyhs2UAC6nTf1gaXi2x0yZgTKSL3EkzGxG+91vftpDF7WlUlDcjq5zQkga2Kb7W9lXIKCWoBMdzbrUMLLXLirSvIyb+9SgAygsWYKvNGZel08yhmhk1y2AsSeFJ4XkpO08sTTTJzXNhiWkJzSKGChQ/DUE34eyry7fmYksXJJJPjBqToxPi9549dOcPtCdXQpJIhkXUrIAbDgTzeu4eyrXuWp4HtThsbtHHtKnsDyYnkE9pZc0UhQLna0hCltCZAVGnEacbUntHk7ioEdzJmCHULOxJAMaki9hYNKgsSDqdNKihhZbECSQA7wJFAPaOb1pLHJKELGWZuu8w1uRv8X6B7BS9x1PA9qkYGakntKs+I5K4oG0cpazshzs0fSBjUZQC+ZWMigNoAQb5aRTk1jmvZ0sMtzz0llzKr2J5uxIDpcC/lCqnisVICpMk5LINe+Dex+TfJu9FIDHP8+fX/wDpbs+b1UvcU5+E9v5QiyAGxJ7SrLtPB4qELeUHMWBtI9gVCMLHLqCkkZvYbyLaase+sR5z/rf4VGSuzxZmechDlUHEHQMQT8jrP82pyuwVIGsuo8+f/CpDYU37e/8AKI2GJ2niU774xPnfvc0OexHnj7H/APKmh5Op1Sfvz/4Ux8Ex3lGV+gPO/wD0qXuOYfD3/lSMUbdR3laFyWDmEmRs5znWx3WXTUn0+2hTLkDGq4ZgoIHOtva/yU42FCqj6cxOLDuRW4bZJ3M3Sb6R99PMXtWCHvTnWcdB26K5jfMtrgfJuN++uS7GlzN0eJ+UvX21A8uIWV8KrKFIw7buPjN+m+sExjJpQ0njpyK10TPWOYzS6vGG5RYWTyMRETYaMcjE9QVrGpHIbEjUC2oII13WI31iVqPh52jN0Zk+gxX8JFRfsdnwOPzz+y6jtlyjouB5i33WgZCuHcMCCMRYgixByDQ0xzVW8NyjxCAqJSVzhyHAa7C1iSRc+2n0PK5r+MhikGdmNrxliwta4vZQdbCrHscjb2sfPWqbqOoaOjfkrLsNvHL2N+E1IcmT4pvpn3CozktKkxEkZPQXxiuVDKzZgMoB6S+nt6qcbC2kkcZDGxLX3E6WHUK5lQw/qbbPL6qsNc1Yr1D8oTrD9P8ANKX8OQ/O/wClvhUdtjHpIYshvZxfQjey231Vp4niQEhSdayqvLD9rk9X51t3I+MLgMKALeIjOnWVBP3kn11iXLJCMW9+IBHYb1t/JL9hwv8Ah4vwLW6pD/bR8gso/wD2ZOalqFcvXKNdEQY/z6jVfx3Kcqyc3AHVuJkVMoFs5a9wLXHHWp5/j7jVbw72MW4EJJbpgEeTewMwPsC/GxDm1RKondg5Uyo+FbCzSxI8clxG5XMVcLchTrxrPP6bY7++Yn98/wAat3dl/wCC+qm/iis3oUnSXPlccRXoTEcsZcLgMHKUM3OQR53Z7HMUU3JIJYnpez00IOXkrTcxJAYXZSwOYPoL33aDyW691tKhOUed9lYGNUZrwwtcWsLRjf23+41GGLm5y0WdUeDUlgxjYdLKWLEjyQDY729VBNiwppKh8cmuQtl47lA8tf2yb02J9JKgkn03qu7U/Wt6vwipLa58Y/8APCmO0cI7SMQrEaagegVsvRk3hcf+fAoZeZml4Gpv4pjUtF5eH+rPuqPGBk+Y3sp8WyPBm6NkN78K1SeIEXv1eKmb002t+qb1e8UPCMfzx9/wpttHHI0bAMCdNNesUQ2Vt72lpzTDaP8AZ/Vr+dNMv83NSOKwjuEKqSObXq9NN/BknzfvHxoNr7lSka4uNgn2BaHveziQnvhc2VlGaOykqlxo+janSpeDGYY5QXki1fNnTMFUDxQBXyidx3VGHDSrhFDRgJ3zo+UZi3N6rnHC2tqakVitqbWnpaotjOXO/H5DlbKwWw2NshlZTl7iQQbKxw4cOBklibxZkIzgZbXuhvvfTQDfeoqXZcqtPdCc0HPDLZvFknpnLfKNONrVHlaEZKlrErmUq1iRmB3husU0XpM/4x57Qj1Ho1L8Dwedx91cOQwth2vp407/AEolq5TjkriWeEmRi5VsoLbwqoiqo9AAoVUlqhO8ycc1nn0j4HGN2oyR8XteTP4tmjtmW+ZmZ9WuTfog2NrC9rVBbTw7SPGLl3Zsi5muSWKgC7GwFyOoVccfFC0MaFsRGiSyMuIlw5EDNKx8rUMiXawY2HpNVTlBhmjbI4s6OVYDXXokWPEEEEdorEU7wZLAWzPnzpdazZ8jHu/T0hpfNPYu5ziUniSdQkbyKhkSSNrZ72st7nXTya5je5tiln5tAjq5lMbmRRdImAJf5rWZbjrv1VadocscEZllCTGRsTFIS2GIZEjQKyqxFzot7D5x4UXC8u8MkkRYTAKcaW8Q+izTc5GcvEW39V9a0Pq4LWv3qn722jixW3WtbLnzWdbY2FJhZOblC5iocZGDKVO4gjspjlqwcr9oDETh0MjqI0QM8PNa6myoBu1FvzqFeAjeCO0Ee+qUtg8hui1uzpjNTtdKRiN8vmdyX2FimjxUBQqC0gQ5zZCHuLP/AMtwp9VXeTHLEkQ5uNrxqSbDfu6td2+qHgY74jDjIZLzx9AEgtv6NxuvVv2puh0t4pdOrU6Vyq1oc5t/Oq420RhqXW4BOPDY8zH7B8KUOMEkMx5tFKJcFQL314203VCZqfYI+IxP0B/3VTMTW5jiPFUA6+SgeUYPOqSSxaNTrqdS2lbpyTP6Dhf8PF+BawvlEfGR/Up72rc+Sf7Dhf8ADxfgWtRAf6DOSzDv9mTmpahXKFSJRVxvj7jVcwp/VWOmWTiwt5O4CUA+oezjPvMLgcTf8JqpTbKaSSFuclTotohYBsmU/NN73N7Xv6qt05u1QcM1nfdj/wCBt5qb+KOqs4rSO7KTfBX81N/FFZuKHJ0lzpemVo6bVkOEUs5ukcKR3CkDQjKARYAqGJI16ApTnbmZOcWbJkKsoS2UkZmBUXuCVX/MaS2dCGgw13yZbMAeZs7i1j4yRS1gVWxBG/rNTkmATvlWeZFeyoYTzRJBschuwJJuNctxcW3CqjWXiLeN1z2xPlFr9vXfifNlRNq+W/Z+VI4SOZ0DCW1+FurTqqT5Wkd8y2IIsN27yBTXZB8Snr/Ea2/ouP6Thy8F0IYsB9XfRJ95zee+6myPrIZPGc3YC/pNjapm9Qcp/aPpD8dat4tZFe0N06/BDv8Ai8yPb/tS2ExMTuF5pRfsPC/VURTvZP65PX7jUA65VZkhLgPoFIbJ2fLMrMJHWONgHIucisbA2uPZ6KkUwJXRZGzCbMkxZlJRdAvMkkamzXPZS+xYmyhWERyKuXmrEtzpMgDlfKkF8tt40FWc4SKKKeKeeGKWQRdE3fmcjl/HMosl723+s15ttn0jmZKYIdBYZZ8M+vr3brbzoaejibEJZTroL9aqW1IbqzOzMxfMSx+UTqQBoN53CjTcjcYsQlOHk5spzmYZTZLZszANddNdafbfwTRBkcAHokFTmVlY9FkbipsfZViG2cG+zo1lxEZkjwEkQiZmziYgZTl4kZbevqriUjjU3dK6/nwWjfVPo4GmlaLEncTuUFyg7m2JgkAiUzRlo0WS6KS8hy5Sme4GYgX3a1Cbb5LYjCFTPHkD3C2dGuRrbosbaX9laZi+WOD52UjExEHFYRhY3uqc1nYWG4WN+w1V+6NtqKfmlhmw8gEkj5YVa6hsxzSMWsWJa5sBck1ckhYASEKh2pWSSxxSDImxNjdI8kP1DfWH8K0K7yS/Ut9YfwrQo0PQC5m0h/dyc1JbWxQlmxBXExw88hjlixOZZI1yqhURFSGF1LKy/PbrvUTteYPiYXW+TnIUUvoxWPm0zsDuJsTrwtep6THBkcvIcTFESXEkZjxEMebK0sEwY5wu8qdbbzuBg9u4LLOkLWbLOqEkdF1YxlSQCNCrC4B66ykIvIGfL5ZdQPDXv1V3ZwbjOLUA7upW3E8qEfaEeGAbxeILmRnXJ+zP0UtrbpjfxvSe151lUOZHVTgcWVvJZmIeIWZgQGBtuo2C5LYTPNCcPhnlGJyhXSZIsnMRvljYZgDvNrn5VUSblBiERsPmQRoZI1QxxvkXMylVdlzaDQHfoKNNsf1GBzHaZdxud+t9FVpqU1zsFOMwM7+IV/x+JbnMxmiEJxOEyqbEkgxXKtn6Ivb5J3GoLul4oskKncJpCG51XJGU/JXyV1Fr+iqFHCov0R7B1CjrGBuAHYAKHHRNje11726rbrcfutNR+j7oZWymTQ3tbh80bCpefDjKzXnj6KeWd+i+mrli9nvIsRRdBEo1IBHoN+NVXZX7Vhb3/aY/J38d3pqzbJwrSoTzsi2YqACd2/r9NSrHWwuvp9boG1W/3hHUEl4Em+b/ANS/GnCYJ44J84tdNNQd177u0U68Dnz0ntPxpjtLCmMxjnHcOwBDE2tddCL676pNkxkNuOw7s1zjHhF7Ku7dlBkS3CJQe0Fq3Xkn+w4X/DxfgWsP5UsO+WAUKFAXTTdfWti5N7UVcFhVGpEEYPUOgK00bgKdh6lly0mqkA4qyXokh0qEx3KGOBc0rdijVm+iP5FUXb/LKXE3UeLi+YDq30249m6q8lQGoFXWR0uRN3cFdYeUcTYpIYznJz3YeStkY2v8o6cK7h4jeOymxWS/QBB8m1zzJvx4n4UfkN+3Rdkn8N6tD7YgjkjSRkDhTplB/WZcv9kb304j11f2c8ujJPFBpKl9S0vfxWed2Xfgvqpf4orNxWk92Ya4Ld+qm3fWj0D3Vm1Fk6SHL0ytX2vgIlwWzlFlLiIubjNZ0GdteGo9GgpnNM4xCq4HOQwOoktq4VHMUnblKi+/ojiKRweJLQwCQc6SgWNMiM1goBszqciC1tx3HTQmnLzkkhkdW5uRgx5plC2YlVdU8k2YWBFiT6arh39PIKhK8PJc0W07lV9p+U/Z+VF2VOoiUFlB10JHWaNtLy37PyplMYEYqUa46ieq/XWz9GDaFx/58FbpiWsB6lLd9J85ftCohteftrdhu1v06JzuH+Y/8/5qVDZWTmejzik9LXd23txrUvdiVkuxfhR/Mt1H2GneyoyJVuCNTw9Bp9+kfOT7vhSc886KWJSw9A7Oqmw2zzQxEGm+fYrXyNj5udC8QhGfDsRmJDBl6MpJOmZirW4VPYGXEJGghUu0cswxcIALSSO9wZRYsUZCbMAeFVvk/hlVWAR1DJCSr3JZnQ3KiwurHyR6RVjxGCZh+lQc4Y1/WxSp37En/PGpvKo6jc+hjXhm1rGskxcRry6znrxvpbgtQGBsET8tDl8yoXlDAUghiYAPEshZQb80skweGInrVQdOAt11PY2TCR4SGN1hEsuGhKKILuznKCxkAtvtvtuPXUFtvBiKIqpVlKrIjoLLIjm6uBwOhBHWOypTZ3I3vgI0kuM8Xg4ZFGWJ26RaywhSegMugPS3VCGkdUgYTYNJPC98/HuV6YRMp48T8iXZjkPqp7a+yYS8axx4cEYtUJECdAcwz5XGme9werpDqqKxeAVYcqYaGS+FxTO2VUKssgAYHKbHpNYejQ6VHYrlIMLJNh3WfEZZ1lWaR2gnzGGNekuS+guAdARwqsybfxBzqJpRG2foZ72R2YlSxFzobXqtHRTRnA49E79+vA3377IdPsuqqAHNyBzBOi0baOFSPm1jVEHNKbKgAvrqbbzu1oVXdgbRkkivJIzlWygsbkKALC/VqfbXa0VJC9kLWl18lyqmnfDK6NxzBUnj0LCRpO9okxF45J4pnkaVbgSJDBbSRggB6rX1tUHt+UzYhH1jMuITLuzRgc3Gh6s3RDW6zajS8oFzLHNeALJKyCVCuZpCc1psxjYam1rGktvzZDC4scrhxrocpVhr1G1cCFpjnbiG88dPIHVwsu/s2nFy4G7swB8vOqt2N2DiYHXJtDFkz4nIwEcQZzzDPnQMQDpEoO4aHiNYCPkAjYcytiJOcaCefKY11ETWbM2Y9Illv2mpTZ3LyKVBJNKkEy4szCNlmkTLzHMgBkXTyie0HTW9EwXLDDd5usksXOd74iNAkc+fxpZsuq5bEhNfQN2tau0bxc5rksNfTOLWNLTobN+oCS29yFw5kkeN+YVZsPEyCPMi89zahgb3JJceioHlVyUXCC6TNKBLzRvA6BTkLnxt8jHQaDr9Bo+L7oEsvO3hjXPNh5PLY2OHMbAbhcEoOy9J8peWbYyMRmCOIc9zxKuzFnyFNbgW0P3CqspgINtV3tnxbXjkjDr4L53I0vn1qF2WbYrCm5H6THqN437vTVr5ON4tvpn3Cqnsk/peFFyDz6tcC5VUBZmt6B76n9j7SREYM2pcncdfTpXCrGlzLDgPEo21HgVxN9wVizVE7fbWH6f5pR/DkXzv+lvhTDau0EkMWQ3s+uhG8rbfXOghe14JCoSSNLcioXlIf0mTtq14LlJzeGiSMXYRqCx3A24DifuqqcpEIxD346jsNO8GfFr9EVoJnEUsduA8Fgtp1MkE0nqza5ISe1MW8ktndtVzE3ILa2tccB1DromAlOZ0uWACkEm5F79G/HcD66lMJsFsWwREzW43IC+ksN1X/YPIaDCJmOV3HSLN5KniRf8AEdeygMbjZZcunpZKkdXE6c+sqI5EbCkXERyuMqgPYN5TXRhu4DXjVghhTNESI7hJNCVv8ngZRu/y76RwHKWOTGJFF0x080nydEbd16213dtPcOSDCOkDlksMza+Tf+0U+xfZvPaoGhsZA4ruU8cUTcMRuN561lndkFu8h/6U2762s4rSO7ItjgtLeKl/i9g91ZuKnJ0kCXplaDstC0cJRc5SEoyAgMUfMcyE8RnI9Q0IJtLQR4hpYrCeOEABlMtr5F3tGD0AxC6W119RtowmDZ+DeFnjLpHmyEjOXjuS3Em66a/KNTOwNnyc9FKJpjH0rxYgkSX1UHKNBwOu7TfehMFm3OqAyC0mA3vkTa3nmqDyvjK4mUEWIC6bvkC2lVnaR8a3q9wq490X9uxHYv8ADWqZtD9Y3q9wrXbAyhf/AOfAqzLmXc0hepOA9PD/AEG/OoqpKE9KD6J/OtGw59nioRDPs8VNZqabUPim9XvFLXpttL9U3q94q64/pKuv6JVt5H4lBJG5d2RO9sxk3rZGBG89BSQR6FqTwAiw0sbSmSPERMxkQRSSPiWJazxONLODrw19F6qOB22Y2idmeZTh1WYLGxOHSM5ImJAsy2Nj1ZuJ33HZ23R3vKsMzsHEYiMZZgnTPOBWFxF0LaG1uFq8O25TyxVTy4GzrfY/Duud2YsR19yG0sLfVnMZEcz4ZqN5RQGOCGJgA8cBMig35syy84kZPWq3+7rqXhxmKWOKd9nF448JFGrrigrZVIZZBk6QBzLdbaWGu+ofbUIWB7cSCSSSSSdSxOpPpNW3D7TinwLxxlHMeAgEhTpMDchonWx0srab+kaJsk4musd/5Vuvi9RTRtIxWJ49XAhVLbWwsdjMXPL3o6NnVWQOjZCIo7DMSM11ytoPlUyxvInEJFHKqtIGid5FVQDBkaxDHMc25tw+TWk7KmgaeSOCSJQuPWQItlDL3pGCEUaHpEn/ACmo6bbUALIZ4gRgschUyoCJDMmVSL6N5Vhv310zTMJJO9Di27VsayOMABu6xz55qvbE2VLDHaWNoyxzAMLEqQADbhuO/qrlWCbaCyxYVhIsh71iDkMGOfLdgxvo1zqDrrQqwxga0ALl1FU+aV0jwLk5qvvhDezuZEBcCOVc0fTJv0b66m+vECqntLDRwyLFEGVQl2BclS9x0lXdHoQLDqq4yv0m+kffUDt/ZbzygnELGEw7FcoVjlU3EbWF1Yte176EVkqaU4yHnLPzYLvRPZTysmtod2uihaRlxqL5TqO0j3UsdhYaxzyYiUmIEXIVRLfVWF9UA4jU05RIEBEWGiS6oLkZ3VksWZWbUZjvGosbVfvGOJ7vH7LrSekTz/jjtzP0H3UZhsZzhtFHLMSdObjY77Aa1Jxcn8a+vMLEM2XNPIBZuIKrdharEu0HOJlGYhWs5UaLmAUAgDdYGnZkvVKWrLbYWjTfc/ZVveVZIOnh5AfW6hsPsE4RHl58viCrRsVVebEbWBEZNzY6679AdKVfHiNIhzaNeNTcgX91Odqt4l+we8VD7QbSL6pfzobHGbN+ef06lzX3aSb5neead+Gx5qP2f7Uc40SRS9BFKpcFQL3N+NtN1QuanuEbxU/0B/3UQxNGYHDxQw9x1TDagOdSSSSgOvpJ0q28m+TvORxtIbIVBAG9h28B9/ZVT2oekn1S+9qs2G5QlcPGkehCKCx7Nco/M10preoZiWTq/ZxO90+gOQ4lXWXbMGDjC2A6o08o+k9Xafvqnbb5UTYnRjlj4Rru9BY/KPb7KrO05M0g5zMykEnpWLNqASTe9tDSuwsIzvzaW1t5TAKu8kljootqaruDntFuxWqqgnn2Z7c1wDL2DBrrbXj1W0WlYrbMsHeUMRCxyYMMyhRqzKSWva99L+s76ghi5wVVL5SOJbha9wBY+jfUptmJWkwbJLFKIsKIyYpFfVboTob5b6X69N9R0a6poNza27P+Qj761lM2zM1odmxMEAuAqV3RZCThrkkBJLX4dOqcKuHdD34f6D7vpjqqn1RqP8hWb2mAKl4HV4BbmnJo4vA4Mc6UVYIzYAG55tQD6LdL7Rp3gOSTpiEnkxDSlAQAygaMCDu7b+mpDks36Fhf8PF+Baki1U8Z0RRTxuIeRnlx3LHe6H+2z9i/wlqrw4iZlBGWxqzd0E/puI7F/hLVb2e3i19fvNbT0dF2uF+CqNF5HBd52fqX+fXSDNzhPOdHJp0fSfXT7PUbK363tHvrSSjDZTe2w4o3NQ+cb2f7UZMNGxsJGJPD+RUdTnZ58Yvr9xoLXgm1lXa4E2snmG2jIFIVCQRkYgkZlvfK1t4uAbbqdd/AszrC2GmZowrYe6RKo0fPHY5+B9tNNlnot9I09z1GSijqmD1gv5H2Ctx4h+oFSk215jG6yZJY+dMSTp0C5WzAmE9IArxsBSez9rTQEmGV4iwAJQ2uBqL306/bURjXiQJI0hD57FMhsEtcPnG85rjLb00kNtBiBHHJITuCrv7OJrzjaGzfZakx0zTbkR5+WS3exq+n9le2teDnoc8rDcrRDyvxqFiuKmBdszeQczBVS5uvzVUeqod2LOSxJLXYk7ySSST6SSTTSLvmQIViSNZFkZHlkAVhEDzljcC4ta1c70Y5ecxca54BIoiQsSxIAhY26D6km+gt6aEyhqpjhP3323df1RztnZVMbwMz6hbxsrtyX/Un6Z9y12hyUwyJARG8kgLXYy2zZ8iZwtvkg7qFXRTPjGB2oWSq6ts875QLAm6JPtaPM3S+UeB6z6Kj0kzyy5dc0ZA4cFHGtWfkXgiSTgsISTe5hS5+6iryNwGt8FhP3CfCuMNmsFyHdyn7Y42uFkXgyT5v3r8aHgyT5v3j41r39ENn/wBywv7hPhXRyPwH9ywv7hPhU/Yj+7u/Kj7SOHf+FlnfKpiXLGwygcepeqnfhaP533N8K0b+heBJP6FhP3CfCh/QnBf3LCfuE+FCdsxjrXd3KYrXDQLMdobSRo2Aa5NuB6x6KQxGEd1iKi9o1G8fnWqNyLwI/wCCwn7hPhRzyOwA/wCCwv7hPhUm7Oa0fpd3flMawuOYWQ+C5Pm/ePjSyYZkimzC1001HC/V21q/9ENn/wBywv7hPhQbkdgLaYLC/uE+FS9hJ1d3flN7UBu7/wALFcfICVtwRQe0Xp/hT0F7BT7uh7NjgxmSGOOJOaRssahVuS1zYcdB7Ke8ntgB0R5D0SoIUHU9p4fzupVcVo2sCzFZBJVSkMG/sTTZ2xZMS2VFuOJbyV7T+W+r9sbkfFh0uOlIVIzWFluPkKdAQbEE31Ap3szDWUBFCqN1hYerrqTGlChjwZ71fpqBsDbONz3DkPqq3iNmjCdBDm5+MMWMUaMqkklRkG8kLcngijhpCxkXXsbflvw42PvHrqy8p/1kH+HB9QzXNVNsKrMpaxOpOo3ra3yxb2VqYOitZQNa2EW36qod0M64f6D/AIxVPq4d0Q64f6D/AIxVPFc2p/yFZXan+0/5eAW3YXlLzGFwcUaGWV4I8qA20yDUk3sNDw4HdanWA5RYhpljlw7R3DEuGDILAkdJVtvFvK0qFh2fKseCxUKhymGjVkJCkgp8knS/SP3b9a6MPiJsVHIVkijLDMgxFz0RoxUEWBIUWA4HrvQA1tlWdLKHb9RYWytzsq3y/P6ZP2L/AA1qsYE+LHr95q3cqsKJNotGSQHeJCRa4DKikjhexqcPcSw/DEYgdoiP/YK0ex6xtMDcXvZEYDjcRxWd3phL/a9o99aY/cRT5OMlHbEh9zCkR3GGUHLjAb/Ow9/dLXcftWJ9rghEcCdVlwFL4Lyx/PA1osncdm4YiA9sLj3OaS//ABFih5MuFP71f+01BldACDi7kFsNiDdUjZ79E/SNOudqxjuRY9fJfDH/AFHHvipN+5ftIfJgPZMPzQVaj2nAGgE9xRm3AtZQSbTytEBHEWWUSB2S7dEEc2bmxjJ1K2301G2pxlyyFAkryoEsuR5NGKFRcXAAte1Tx7m+0gwJgU2+bNF+bCm8nc8xw/4WX1SQn/vqq+SkkJcbZnf+fmhvDjoq0Qac5tYvR8RUo/IbGDfhMT6lU/hNJz8msWpU96YrojjA/wCQozaiFo6Q3b+tRawi91c+Rr3gb6w/hWhXeRsEiwMJI5I25w9GRGQkZV1swBte+vooVm6x7XTvcDldWgVsNqTZR0teqlzTWZLsbiuM0Zqxa+QQMR19H50FXWic11XHro4ZhxvrfUcanZPgcEpGNTR7Ukk9t6+w0dcQvG47R8KgWlR01XJhpRJBrS0w0oki60gmKStRrdH113LRrdH11JJZD3VP2/8A0I/e9XHklskd7QOxveNSBwGg39dU/uq/t/8AoR+96vnJlv0PD/Up+EUCYXaFXgJEr1LZqIWopaiFqrq4nmFnJIS91IYWIBsLE2B9XGoXDYCLxfRW2WS45zqy2058fcPZxlMA3jF/zfhaoh9vc3JEhWZzlNmRXK9PLuOYg2477V0adxw6oRcWn9Jss37rmHRe8sigXjlvbW9pQN96z2tJ7sp1wWubxU2u/wDtR1k++s2oMmbiuZMSXklbDtHGGPZeGKuyNzUIUo2UklNQT83KGPaBRuS+NJxMqHEPOFVShLEqRpmNjrmDFR2E0yRYpIsGHxPNtHDCQnRPSKqVbXjbLv6vSakMesSYoSviMjBQMhtbJqCpO+xObfr91MBlZM4u9aJBoLDUfdQG3f61H10H/t1r4FY9tg//ALRfrof/AG62K4q/S5NVmPpO5rlqTy++lcwrgS49dWiUUpK1dUe6lOaoKlMmsuIuldy11TRlF7aWF7XO6nxABOisSLWsd9gbcd96J2rwtp76UAB1Hr6vRY0a1U3vs7JWY4g4XKbnL6RpxG8/kKU5sX0INreu/UKUtRDEOqkJiEjT8CoDlItpVB+YPxNQrnKJLSL9AfiahUsd80EtINlaspN7WXgeJ/2orx26zTk62tvAtYgi/ZRUPTWqo1RWEDNJDDm17gdp109VcOHNr3BHoP8AtT1za3Y3EcSKF9B2L79fyo2EKPrXKNArtqkDvG7yyfuNIYpr23G1+N6YhFbKSbWTeFdSOsH1W6qWF/RREGvqPupaMaUJyi4Wdki2b0UUg7jS9qTYaiopisb7qv7f/ox+96vHJpv0PD/Up+EVR+6r+3/6Mfverpybb9Ew/wBSn4RUJtAqkH+VylC1ELUUtRS1V1dTzZreNX/N+FqTw0X6o2J6MmoXo65d55kj2k8fUNlt41f834GrmHAvF+r8mTeEv8niQSPaPXV2n6KC/VZd3ZN+C+qm/iis3rSO7LvwW79VNu+tFZvQ5OkVzZemVpi4ZJTgY2IGbCBd4BDGNuavc/Oy2B3+sUeTDlXw0mIIErzgvmK6RJkjQsL6C6ubnQ+2nBxQgwmFlEMch5uIZmChgebBSxyk/JbW+lhT+NnklVZcPEVKtaRSsqi1zlzZSB0tLX46UhayC+JpeRfO43G25Vzaf9aL9dBft8Xf762YnXdWNbT/AK0X6+H3x1szDWrtP0VeZ0nc0XNXctzQtSgGvqqyionNVxktS1qK4pynsgFO4Wvob9XbSgg4nXX1X37qUjXfw11t1AUbhuFt9rnN21z5JCSiCwSUo0pVMKBe4BNwONtbUSZben4Us+IvwbeDu3UmIjnG2S5Hh14gfK676GkDhLAm+4A7uullxI4g316uJoSTC1t9wu7dpU8lAYxoqnyriyzKL38WPxNQo3K2QNMpt/Zj8T0KdROK+atYvuJubg791tSfRRLAsL7iTR7cNB6B+ZooHSHD8qCMiptRhEttw49d95psKcqGuRcjf6660fDQaDhrqakXBJrsOqanXWhalxhxe1+NFkjt1+sUrgozXjQJNBr6j7qXjGlJJvHr91KlRUXBDd0kaiNvFdsKBHEU1lG6xjurf1h/ox+96t/J1v0SD6pPwiql3Wf6w/0I/e9WPkrjlfCxBSCVQKw4gqLaihS6BVYT/VcpktRS1ELUQtVdXU+2XMBKpYhRrck2A6JGpNFxOCfnFMePhRFA6OYejP8ALtrb1UxJpMgdQo8cuAWsolt1B90XBxtiMIArTqkcgzRDOqFpA3jAua4tw9FVdtmnMtoEAv0v0aTUZju8Xp0bD1VoV64WqvKz1jsV1zptnNlfjLiq3j8BJJhMPGiC4CEhmVMuRLAFWIOuc9mX007wImEiDmY4YVVuirxubm5WxHSAzHh1m5NSxeitJpcnSjB1hZWPZhjx4ju7lSdo/wBaJ9fB7462soaw6XErJtFGU3BxEQB67Mg09lbrk9NdGn6KHHm53NJc3Rra+qj836a4KsIy5mFcY0bN6KA7KV0rpZBa+nXp210Dfa50truHaa5GO3j20Y+m/YNwrnuGZRdyTl+A9lORvJ13jS46qbyCjthxfhbSna4AJyAQEi6kk6HefT99EtTzLaw4a8aIYh1cB18abEpCSyqHKceNX6sfiehSvK5LTLbzY/E9CiDRDLrlWwp6Lekn16US/Sv6aMfcK4DqKiAnCU6VxoOPGi2J4cAd/Cjq4J9tASj7rbqlhCjmkjKQdw0NEd7+qjPv0otqawRWgari7x66VcURRr7aUYUx1UXaolq7bSu2rttKZMqxy05Bpjwrh+blQZQ1rqy3vlYXvoSbEdZ31l/KXkXiNnIJXdChcIGjZr5iGYXBAI0U1vYrPu7b+wR/4lP4c1DcSASqtRG0NLxqszwvKzEJ5MzH0NZvxVLYfl/MPLRH7LqfzH3VR66GPXVf1oOoXPbVPbvWkQcvoj5aOvZZh+Rp+nK3DEX5y3arA+6srGIbro3fR6hT3jKsNrnb1pGI5bQDyc79i2/FaozEcvCfIiA9LNf7gB76pDYhuu3YPjRC5O8k+uljYFF1a46Ky4rlhO3y1T6IA+83NNMHLJi5khDs7yNlGZmy3PXfcKg7VYOQP9ZYT64e407ZbkABB9c55AJWkcle5iIJVmnkWRkOZUQHKG4FmOrW3gWGtX8CuBdKMDXWaANF02NDRYLlqJalL0W1PdSRLV1RXctdC0kyUjPr/Oj29I6r8aTU12+nrqo5huiCxRZP9vZSpVuscOFJtSplBPHh9xpADepHTJcKMeI3kbqTdiNLg9nopYygH10lK1zT4Qmbe6qfKx7zLfzY/E9ChyrHjV+rH4noVIJG11cNKI41pS1cdLmo6JApK1C1K8z6a7zQpXCliSFq7lpYAUKSbEiontowvXRXVqJTXRbGoDl1tGSDBSSRtkcMlmABtd1B3i241YqI6A6EA9tQcC4EKEgLmloNrrD/AOn2N/vDfZj/APGmO1+Uc+KQRzymRQwYAhRZgCAeiBwY+2t6OGT5q/ZFDvZfmr9kVU9kefj89q5ZoJTkZT3/AHXm3vROoe2h3mnUPbXpMYZPmr9kUg2HWxsiXtpcC1+F9N1IULrXx+e1COzX/v8APavOfeafNHtod5p1D21seGxW0FUZsHHITc6mJCCI1JXouQF5zOFOpIAvbyi+2NPiTKRiMMixv5JUIShCx+UFJsrHnDqTlIy3NxTewu/f57Uvdr/5PPasO7zTqHtod5p80e2tkhx+0AnSwMJYBb2ZFBbLdrDnDpmuu/ogZulfKFcTisak0gXBpLHzq5GJjXxZAzfKvoQ2pF78CDohQu/f57Uvdr/3+e1Yt3mnUPbS+BYQyLJH0XQ3VhvB69dK3Pk+ZnVzioBE2a6i0eUKQLKCrEkghtTvuOwS3ey/NX7IqY2e7XH57Uvdr/5PPasV/p7jf7w32Y//ABqd5Ecq8TPjI45Zi6FXupCC9kYjcL7wK0w4Zfmr9kUBCoOigdgFGZSyNcCZCfPNGZRytcCZCbc/uhXbV21GrorpIuU1wilK4wpJ0QigDRiK5amTLhoWo+XdQCUIjNFabBEtXLUpkoWFLCUsaqPKz9cv1Y/E9Cu8rv1y/Vj8T12lZQxJPwlL5yT7bfGueEpfOSfbb40KFMmXfCUvnJPtt8aB2lL5yT7bfGhQpJIeEpfOSfbb40PCUvnJPtt8aFCnSXDtKXzkn22+Nd8JS+ck+23xoUKZJc8JS+ck+23xoeEpfOSfbb40KFJJd8JS+ck+23xoeEpfOSfbb40KFOkueEpfOSfbb40PCUvnJPtt8aFCkku+EZfOSfbb41zwlL5yT7bfGhQpJLvhKXzkn22+Nc8JS+ck+23xoUKSS74Sl85J9tvjXPCUvnJPtt8aFCkkh4Sl85J9tvjQ8JS+ck+23xoUKdJDwlL5yT7bfGh4Sl85J9tvjQoUkkPCUvnJPtt8aHhKXzkn22+NChSSQ8JS+ck+23xoeEpfOSfbb40KFJJdG0pfOSfbb41zwlL5yT7bfGhQpkkPCUvnJPtt8aHhKXzkn22+NChTpKD25jHMgu7HoDexPFq7QoUk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data:image/jpeg;base64,/9j/4AAQSkZJRgABAQAAAQABAAD/2wCEAAkGBhQSERQUExQUFBUVFBgXGBYUFRcYFRUXFxcWFRUXFRUYHCYeFxkkGRcUHy8gIycpLCwtFh4yNTAqNSYrLSkBCQoKDgwOGg8PGjAlHyQtKiwsLCwvKi0tLywsLCwpLCwpLCwqLCwsKS0qKSksKSwqNCwsLCwsLCwsLSwsLCwsKf/AABEIAMIBBAMBIgACEQEDEQH/xAAcAAAABwEBAAAAAAAAAAAAAAAAAgMEBQYHAQj/xABQEAACAQIDAwULCAYIBQQDAAABAgMAEQQSIQUxQQYTIlFxBxQVIzJTYYGRsdFCUnJzkqGywSQzNJOz8BY1Q1R0goPhRGKiwtJjw9PiFyVk/8QAGwEAAQUBAQAAAAAAAAAAAAAAAwABAgQGBQf/xAA4EQABAwIDBAYJAwUBAAAAAAABAAIDBBESITEFQVFxMmGRobHwBhMUFUKBwdHhIlJTIyQzNHKC/9oADAMBAAIRAxEAPwCj4rES53/Spx020udNToKT74l/vU/tarFiNjuXbpHym+UnWf8A0qV/oxJ4nxh8bfimliB5v01yTWQA5yd34S92z8T3Ksd8S/3qf2tUhsvASzJK3fsymJQxBzdIE5BlNxrzjRrb/nvwNWb+gcvnfvT/AOOujkJNr44679U17fF60EbTpP5e78Jxs2cbz3KFxHJLGoGY4qQhA5JDv/ZiYvoVG7mJBfcTa1wb0aDkhjXSN++nUSBMmZ3BJdkVFtl0JLp6LHfTgbGmMbOZn8oIRnXUBbi/i9RY2tSJ2bNYDnHsNwzrYerm6P7ZT/yeexP7um6+5IwcmMWzyIMW5MRAYh2IOaN5eiQtvIjfyrai2+nOK5E4xGb9LkygyG7MynJEwDOVtusyHQnyha9L4HZU8hMfPOBIQzdNTmKhrZjzdzvPtpxsvk/iJUYidgD0CCUNxcMQCY7gE2vbfbWmNfTNGcnnsS93TdfcmE/InGB2AxbkBiCSz3UZmVSyhTvKnyc1uOmtI4TkviZEJXGy5xO8RUl7DmzEpbMFJN3mjAAHG5sAbWHDck8TGwdcQwYbiSjW9PSjOup19NR+O5NTxFTz7Eux1DKDc2BN+b3m+tQbtKkcbCTu/Cf3dN19yioeS2MaZYFxUhkaMSEB3sobLlDtlsCcy9Y1GtJ4LY8ssKyLjpgSZriQFUUQRrNIxkBJtkcfJ337T3a0UmHlaPPISotmWQKbbgARHe1hR9j8i8VjFzRQysmozNiMqa6MAWXXTQ2q8wte0Pa7Iqk6MteWXNxy+yNtfkzioLE4xspkWO7NICM7yRqSBcb4pNASdN2tN8bsHGROqtiWKtiFgDB5bgvJJGjFWA3mKQ2BJFtbXF7avcexcqos0ihUBCrzzPlBZmP9mATdm1vfXqp+vcUBtnmlexv+u0BO8i6Eg+mpggalTERVLTk/jLnJiOcVWYDNI6tZCFdmCZwVB0srFj1X0p3j+TuLRiUnDLqxDGVdyzuVjW50ywynpFdwFXiPuTKDe7Md+Zp2Y3FiDcjrA9gp0O5yRxP7zt/5PSfaeup+sCNgKzbGcmcejuFnLqrOA2eRSQnPaspXo/qHHVe1iQb11+TuMZmZ8UqIokF43mKjmlnufJF7vh5FJFyLXCkEX0KfuXh7liSTYE86QSBuuQtza5pCbuT3i5oSSLHmLZVlGrHNcsTHmbym3k7zTGRp1TFhKzbZ+ycS+IlgfFSJJHmGVSzGRkbIQhZkXWzEG+ttLnSn0HJPFs2U4txZgrdOQ5SQhb5NjlDqd9jfoltas+L7jM9yUnYkrl6czAlR8ksFN19FrVCY3uXY+IG0byAADxeKvovkjKVBNuAtpwof6T8SruidxKJLyJxQ1XFSsoAuzNIouQSbDKSQNPTqNKbY3k1iIYnkfETHKyBVVpDmDsyhs2UAC6nTf1gaXi2x0yZgTKSL3EkzGxG+91vftpDF7WlUlDcjq5zQkga2Kb7W9lXIKCWoBMdzbrUMLLXLirSvIyb+9SgAygsWYKvNGZel08yhmhk1y2AsSeFJ4XkpO08sTTTJzXNhiWkJzSKGChQ/DUE34eyry7fmYksXJJJPjBqToxPi9549dOcPtCdXQpJIhkXUrIAbDgTzeu4eyrXuWp4HtThsbtHHtKnsDyYnkE9pZc0UhQLna0hCltCZAVGnEacbUntHk7ioEdzJmCHULOxJAMaki9hYNKgsSDqdNKihhZbECSQA7wJFAPaOb1pLHJKELGWZuu8w1uRv8X6B7BS9x1PA9qkYGakntKs+I5K4oG0cpazshzs0fSBjUZQC+ZWMigNoAQb5aRTk1jmvZ0sMtzz0llzKr2J5uxIDpcC/lCqnisVICpMk5LINe+Dex+TfJu9FIDHP8+fX/wDpbs+b1UvcU5+E9v5QiyAGxJ7SrLtPB4qELeUHMWBtI9gVCMLHLqCkkZvYbyLaase+sR5z/rf4VGSuzxZmechDlUHEHQMQT8jrP82pyuwVIGsuo8+f/CpDYU37e/8AKI2GJ2niU774xPnfvc0OexHnj7H/APKmh5Op1Sfvz/4Ux8Ex3lGV+gPO/wD0qXuOYfD3/lSMUbdR3laFyWDmEmRs5znWx3WXTUn0+2hTLkDGq4ZgoIHOtva/yU42FCqj6cxOLDuRW4bZJ3M3Sb6R99PMXtWCHvTnWcdB26K5jfMtrgfJuN++uS7GlzN0eJ+UvX21A8uIWV8KrKFIw7buPjN+m+sExjJpQ0njpyK10TPWOYzS6vGG5RYWTyMRETYaMcjE9QVrGpHIbEjUC2oII13WI31iVqPh52jN0Zk+gxX8JFRfsdnwOPzz+y6jtlyjouB5i33WgZCuHcMCCMRYgixByDQ0xzVW8NyjxCAqJSVzhyHAa7C1iSRc+2n0PK5r+MhikGdmNrxliwta4vZQdbCrHscjb2sfPWqbqOoaOjfkrLsNvHL2N+E1IcmT4pvpn3CozktKkxEkZPQXxiuVDKzZgMoB6S+nt6qcbC2kkcZDGxLX3E6WHUK5lQw/qbbPL6qsNc1Yr1D8oTrD9P8ANKX8OQ/O/wClvhUdtjHpIYshvZxfQjey231Vp4niQEhSdayqvLD9rk9X51t3I+MLgMKALeIjOnWVBP3kn11iXLJCMW9+IBHYb1t/JL9hwv8Ah4vwLW6pD/bR8gso/wD2ZOalqFcvXKNdEQY/z6jVfx3Kcqyc3AHVuJkVMoFs5a9wLXHHWp5/j7jVbw72MW4EJJbpgEeTewMwPsC/GxDm1RKondg5Uyo+FbCzSxI8clxG5XMVcLchTrxrPP6bY7++Yn98/wAat3dl/wCC+qm/iis3oUnSXPlccRXoTEcsZcLgMHKUM3OQR53Z7HMUU3JIJYnpez00IOXkrTcxJAYXZSwOYPoL33aDyW691tKhOUed9lYGNUZrwwtcWsLRjf23+41GGLm5y0WdUeDUlgxjYdLKWLEjyQDY729VBNiwppKh8cmuQtl47lA8tf2yb02J9JKgkn03qu7U/Wt6vwipLa58Y/8APCmO0cI7SMQrEaagegVsvRk3hcf+fAoZeZml4Gpv4pjUtF5eH+rPuqPGBk+Y3sp8WyPBm6NkN78K1SeIEXv1eKmb002t+qb1e8UPCMfzx9/wpttHHI0bAMCdNNesUQ2Vt72lpzTDaP8AZ/Vr+dNMv83NSOKwjuEKqSObXq9NN/BknzfvHxoNr7lSka4uNgn2BaHveziQnvhc2VlGaOykqlxo+janSpeDGYY5QXki1fNnTMFUDxQBXyidx3VGHDSrhFDRgJ3zo+UZi3N6rnHC2tqakVitqbWnpaotjOXO/H5DlbKwWw2NshlZTl7iQQbKxw4cOBklibxZkIzgZbXuhvvfTQDfeoqXZcqtPdCc0HPDLZvFknpnLfKNONrVHlaEZKlrErmUq1iRmB3husU0XpM/4x57Qj1Ho1L8Dwedx91cOQwth2vp407/AEolq5TjkriWeEmRi5VsoLbwqoiqo9AAoVUlqhO8ycc1nn0j4HGN2oyR8XteTP4tmjtmW+ZmZ9WuTfog2NrC9rVBbTw7SPGLl3Zsi5muSWKgC7GwFyOoVccfFC0MaFsRGiSyMuIlw5EDNKx8rUMiXawY2HpNVTlBhmjbI4s6OVYDXXokWPEEEEdorEU7wZLAWzPnzpdazZ8jHu/T0hpfNPYu5ziUniSdQkbyKhkSSNrZ72st7nXTya5je5tiln5tAjq5lMbmRRdImAJf5rWZbjrv1VadocscEZllCTGRsTFIS2GIZEjQKyqxFzot7D5x4UXC8u8MkkRYTAKcaW8Q+izTc5GcvEW39V9a0Pq4LWv3qn722jixW3WtbLnzWdbY2FJhZOblC5iocZGDKVO4gjspjlqwcr9oDETh0MjqI0QM8PNa6myoBu1FvzqFeAjeCO0Ee+qUtg8hui1uzpjNTtdKRiN8vmdyX2FimjxUBQqC0gQ5zZCHuLP/AMtwp9VXeTHLEkQ5uNrxqSbDfu6td2+qHgY74jDjIZLzx9AEgtv6NxuvVv2puh0t4pdOrU6Vyq1oc5t/Oq420RhqXW4BOPDY8zH7B8KUOMEkMx5tFKJcFQL314203VCZqfYI+IxP0B/3VTMTW5jiPFUA6+SgeUYPOqSSxaNTrqdS2lbpyTP6Dhf8PF+BawvlEfGR/Up72rc+Sf7Dhf8ADxfgWtRAf6DOSzDv9mTmpahXKFSJRVxvj7jVcwp/VWOmWTiwt5O4CUA+oezjPvMLgcTf8JqpTbKaSSFuclTotohYBsmU/NN73N7Xv6qt05u1QcM1nfdj/wCBt5qb+KOqs4rSO7KTfBX81N/FFZuKHJ0lzpemVo6bVkOEUs5ukcKR3CkDQjKARYAqGJI16ApTnbmZOcWbJkKsoS2UkZmBUXuCVX/MaS2dCGgw13yZbMAeZs7i1j4yRS1gVWxBG/rNTkmATvlWeZFeyoYTzRJBschuwJJuNctxcW3CqjWXiLeN1z2xPlFr9vXfifNlRNq+W/Z+VI4SOZ0DCW1+FurTqqT5Wkd8y2IIsN27yBTXZB8Snr/Ea2/ouP6Thy8F0IYsB9XfRJ95zee+6myPrIZPGc3YC/pNjapm9Qcp/aPpD8dat4tZFe0N06/BDv8Ai8yPb/tS2ExMTuF5pRfsPC/VURTvZP65PX7jUA65VZkhLgPoFIbJ2fLMrMJHWONgHIucisbA2uPZ6KkUwJXRZGzCbMkxZlJRdAvMkkamzXPZS+xYmyhWERyKuXmrEtzpMgDlfKkF8tt40FWc4SKKKeKeeGKWQRdE3fmcjl/HMosl723+s15ttn0jmZKYIdBYZZ8M+vr3brbzoaejibEJZTroL9aqW1IbqzOzMxfMSx+UTqQBoN53CjTcjcYsQlOHk5spzmYZTZLZszANddNdafbfwTRBkcAHokFTmVlY9FkbipsfZViG2cG+zo1lxEZkjwEkQiZmziYgZTl4kZbevqriUjjU3dK6/nwWjfVPo4GmlaLEncTuUFyg7m2JgkAiUzRlo0WS6KS8hy5Sme4GYgX3a1Cbb5LYjCFTPHkD3C2dGuRrbosbaX9laZi+WOD52UjExEHFYRhY3uqc1nYWG4WN+w1V+6NtqKfmlhmw8gEkj5YVa6hsxzSMWsWJa5sBck1ckhYASEKh2pWSSxxSDImxNjdI8kP1DfWH8K0K7yS/Ut9YfwrQo0PQC5m0h/dyc1JbWxQlmxBXExw88hjlixOZZI1yqhURFSGF1LKy/PbrvUTteYPiYXW+TnIUUvoxWPm0zsDuJsTrwtep6THBkcvIcTFESXEkZjxEMebK0sEwY5wu8qdbbzuBg9u4LLOkLWbLOqEkdF1YxlSQCNCrC4B66ykIvIGfL5ZdQPDXv1V3ZwbjOLUA7upW3E8qEfaEeGAbxeILmRnXJ+zP0UtrbpjfxvSe151lUOZHVTgcWVvJZmIeIWZgQGBtuo2C5LYTPNCcPhnlGJyhXSZIsnMRvljYZgDvNrn5VUSblBiERsPmQRoZI1QxxvkXMylVdlzaDQHfoKNNsf1GBzHaZdxud+t9FVpqU1zsFOMwM7+IV/x+JbnMxmiEJxOEyqbEkgxXKtn6Ivb5J3GoLul4oskKncJpCG51XJGU/JXyV1Fr+iqFHCov0R7B1CjrGBuAHYAKHHRNje11726rbrcfutNR+j7oZWymTQ3tbh80bCpefDjKzXnj6KeWd+i+mrli9nvIsRRdBEo1IBHoN+NVXZX7Vhb3/aY/J38d3pqzbJwrSoTzsi2YqACd2/r9NSrHWwuvp9boG1W/3hHUEl4Em+b/ANS/GnCYJ44J84tdNNQd177u0U68Dnz0ntPxpjtLCmMxjnHcOwBDE2tddCL676pNkxkNuOw7s1zjHhF7Ku7dlBkS3CJQe0Fq3Xkn+w4X/DxfgWsP5UsO+WAUKFAXTTdfWti5N7UVcFhVGpEEYPUOgK00bgKdh6lly0mqkA4qyXokh0qEx3KGOBc0rdijVm+iP5FUXb/LKXE3UeLi+YDq30249m6q8lQGoFXWR0uRN3cFdYeUcTYpIYznJz3YeStkY2v8o6cK7h4jeOymxWS/QBB8m1zzJvx4n4UfkN+3Rdkn8N6tD7YgjkjSRkDhTplB/WZcv9kb304j11f2c8ujJPFBpKl9S0vfxWed2Xfgvqpf4orNxWk92Ya4Ld+qm3fWj0D3Vm1Fk6SHL0ytX2vgIlwWzlFlLiIubjNZ0GdteGo9GgpnNM4xCq4HOQwOoktq4VHMUnblKi+/ojiKRweJLQwCQc6SgWNMiM1goBszqciC1tx3HTQmnLzkkhkdW5uRgx5plC2YlVdU8k2YWBFiT6arh39PIKhK8PJc0W07lV9p+U/Z+VF2VOoiUFlB10JHWaNtLy37PyplMYEYqUa46ieq/XWz9GDaFx/58FbpiWsB6lLd9J85ftCohteftrdhu1v06JzuH+Y/8/5qVDZWTmejzik9LXd23txrUvdiVkuxfhR/Mt1H2GneyoyJVuCNTw9Bp9+kfOT7vhSc886KWJSw9A7Oqmw2zzQxEGm+fYrXyNj5udC8QhGfDsRmJDBl6MpJOmZirW4VPYGXEJGghUu0cswxcIALSSO9wZRYsUZCbMAeFVvk/hlVWAR1DJCSr3JZnQ3KiwurHyR6RVjxGCZh+lQc4Y1/WxSp37En/PGpvKo6jc+hjXhm1rGskxcRry6znrxvpbgtQGBsET8tDl8yoXlDAUghiYAPEshZQb80skweGInrVQdOAt11PY2TCR4SGN1hEsuGhKKILuznKCxkAtvtvtuPXUFtvBiKIqpVlKrIjoLLIjm6uBwOhBHWOypTZ3I3vgI0kuM8Xg4ZFGWJ26RaywhSegMugPS3VCGkdUgYTYNJPC98/HuV6YRMp48T8iXZjkPqp7a+yYS8axx4cEYtUJECdAcwz5XGme9werpDqqKxeAVYcqYaGS+FxTO2VUKssgAYHKbHpNYejQ6VHYrlIMLJNh3WfEZZ1lWaR2gnzGGNekuS+guAdARwqsybfxBzqJpRG2foZ72R2YlSxFzobXqtHRTRnA49E79+vA3377IdPsuqqAHNyBzBOi0baOFSPm1jVEHNKbKgAvrqbbzu1oVXdgbRkkivJIzlWygsbkKALC/VqfbXa0VJC9kLWl18lyqmnfDK6NxzBUnj0LCRpO9okxF45J4pnkaVbgSJDBbSRggB6rX1tUHt+UzYhH1jMuITLuzRgc3Gh6s3RDW6zajS8oFzLHNeALJKyCVCuZpCc1psxjYam1rGktvzZDC4scrhxrocpVhr1G1cCFpjnbiG88dPIHVwsu/s2nFy4G7swB8vOqt2N2DiYHXJtDFkz4nIwEcQZzzDPnQMQDpEoO4aHiNYCPkAjYcytiJOcaCefKY11ETWbM2Y9Illv2mpTZ3LyKVBJNKkEy4szCNlmkTLzHMgBkXTyie0HTW9EwXLDDd5usksXOd74iNAkc+fxpZsuq5bEhNfQN2tau0bxc5rksNfTOLWNLTobN+oCS29yFw5kkeN+YVZsPEyCPMi89zahgb3JJceioHlVyUXCC6TNKBLzRvA6BTkLnxt8jHQaDr9Bo+L7oEsvO3hjXPNh5PLY2OHMbAbhcEoOy9J8peWbYyMRmCOIc9zxKuzFnyFNbgW0P3CqspgINtV3tnxbXjkjDr4L53I0vn1qF2WbYrCm5H6THqN437vTVr5ON4tvpn3Cqnsk/peFFyDz6tcC5VUBZmt6B76n9j7SREYM2pcncdfTpXCrGlzLDgPEo21HgVxN9wVizVE7fbWH6f5pR/DkXzv+lvhTDau0EkMWQ3s+uhG8rbfXOghe14JCoSSNLcioXlIf0mTtq14LlJzeGiSMXYRqCx3A24DifuqqcpEIxD346jsNO8GfFr9EVoJnEUsduA8Fgtp1MkE0nqza5ISe1MW8ktndtVzE3ILa2tccB1DromAlOZ0uWACkEm5F79G/HcD66lMJsFsWwREzW43IC+ksN1X/YPIaDCJmOV3HSLN5KniRf8AEdeygMbjZZcunpZKkdXE6c+sqI5EbCkXERyuMqgPYN5TXRhu4DXjVghhTNESI7hJNCVv8ngZRu/y76RwHKWOTGJFF0x080nydEbd16213dtPcOSDCOkDlksMza+Tf+0U+xfZvPaoGhsZA4ruU8cUTcMRuN561lndkFu8h/6U2762s4rSO7ItjgtLeKl/i9g91ZuKnJ0kCXplaDstC0cJRc5SEoyAgMUfMcyE8RnI9Q0IJtLQR4hpYrCeOEABlMtr5F3tGD0AxC6W119RtowmDZ+DeFnjLpHmyEjOXjuS3Em66a/KNTOwNnyc9FKJpjH0rxYgkSX1UHKNBwOu7TfehMFm3OqAyC0mA3vkTa3nmqDyvjK4mUEWIC6bvkC2lVnaR8a3q9wq490X9uxHYv8ADWqZtD9Y3q9wrXbAyhf/AOfAqzLmXc0hepOA9PD/AEG/OoqpKE9KD6J/OtGw59nioRDPs8VNZqabUPim9XvFLXpttL9U3q94q64/pKuv6JVt5H4lBJG5d2RO9sxk3rZGBG89BSQR6FqTwAiw0sbSmSPERMxkQRSSPiWJazxONLODrw19F6qOB22Y2idmeZTh1WYLGxOHSM5ImJAsy2Nj1ZuJ33HZ23R3vKsMzsHEYiMZZgnTPOBWFxF0LaG1uFq8O25TyxVTy4GzrfY/Duud2YsR19yG0sLfVnMZEcz4ZqN5RQGOCGJgA8cBMig35syy84kZPWq3+7rqXhxmKWOKd9nF448JFGrrigrZVIZZBk6QBzLdbaWGu+ofbUIWB7cSCSSSSSdSxOpPpNW3D7TinwLxxlHMeAgEhTpMDchonWx0srab+kaJsk4musd/5Vuvi9RTRtIxWJ49XAhVLbWwsdjMXPL3o6NnVWQOjZCIo7DMSM11ytoPlUyxvInEJFHKqtIGid5FVQDBkaxDHMc25tw+TWk7KmgaeSOCSJQuPWQItlDL3pGCEUaHpEn/ACmo6bbUALIZ4gRgschUyoCJDMmVSL6N5Vhv310zTMJJO9Di27VsayOMABu6xz55qvbE2VLDHaWNoyxzAMLEqQADbhuO/qrlWCbaCyxYVhIsh71iDkMGOfLdgxvo1zqDrrQqwxga0ALl1FU+aV0jwLk5qvvhDezuZEBcCOVc0fTJv0b66m+vECqntLDRwyLFEGVQl2BclS9x0lXdHoQLDqq4yv0m+kffUDt/ZbzygnELGEw7FcoVjlU3EbWF1Yte176EVkqaU4yHnLPzYLvRPZTysmtod2uihaRlxqL5TqO0j3UsdhYaxzyYiUmIEXIVRLfVWF9UA4jU05RIEBEWGiS6oLkZ3VksWZWbUZjvGosbVfvGOJ7vH7LrSekTz/jjtzP0H3UZhsZzhtFHLMSdObjY77Aa1Jxcn8a+vMLEM2XNPIBZuIKrdharEu0HOJlGYhWs5UaLmAUAgDdYGnZkvVKWrLbYWjTfc/ZVveVZIOnh5AfW6hsPsE4RHl58viCrRsVVebEbWBEZNzY6679AdKVfHiNIhzaNeNTcgX91Odqt4l+we8VD7QbSL6pfzobHGbN+ef06lzX3aSb5neead+Gx5qP2f7Uc40SRS9BFKpcFQL3N+NtN1QuanuEbxU/0B/3UQxNGYHDxQw9x1TDagOdSSSSgOvpJ0q28m+TvORxtIbIVBAG9h28B9/ZVT2oekn1S+9qs2G5QlcPGkehCKCx7Nco/M10preoZiWTq/ZxO90+gOQ4lXWXbMGDjC2A6o08o+k9Xafvqnbb5UTYnRjlj4Rru9BY/KPb7KrO05M0g5zMykEnpWLNqASTe9tDSuwsIzvzaW1t5TAKu8kljootqaruDntFuxWqqgnn2Z7c1wDL2DBrrbXj1W0WlYrbMsHeUMRCxyYMMyhRqzKSWva99L+s76ghi5wVVL5SOJbha9wBY+jfUptmJWkwbJLFKIsKIyYpFfVboTob5b6X69N9R0a6poNza27P+Qj761lM2zM1odmxMEAuAqV3RZCThrkkBJLX4dOqcKuHdD34f6D7vpjqqn1RqP8hWb2mAKl4HV4BbmnJo4vA4Mc6UVYIzYAG55tQD6LdL7Rp3gOSTpiEnkxDSlAQAygaMCDu7b+mpDks36Fhf8PF+Baki1U8Z0RRTxuIeRnlx3LHe6H+2z9i/wlqrw4iZlBGWxqzd0E/puI7F/hLVb2e3i19fvNbT0dF2uF+CqNF5HBd52fqX+fXSDNzhPOdHJp0fSfXT7PUbK363tHvrSSjDZTe2w4o3NQ+cb2f7UZMNGxsJGJPD+RUdTnZ58Yvr9xoLXgm1lXa4E2snmG2jIFIVCQRkYgkZlvfK1t4uAbbqdd/AszrC2GmZowrYe6RKo0fPHY5+B9tNNlnot9I09z1GSijqmD1gv5H2Ctx4h+oFSk215jG6yZJY+dMSTp0C5WzAmE9IArxsBSez9rTQEmGV4iwAJQ2uBqL306/bURjXiQJI0hD57FMhsEtcPnG85rjLb00kNtBiBHHJITuCrv7OJrzjaGzfZakx0zTbkR5+WS3exq+n9le2teDnoc8rDcrRDyvxqFiuKmBdszeQczBVS5uvzVUeqod2LOSxJLXYk7ySSST6SSTTSLvmQIViSNZFkZHlkAVhEDzljcC4ta1c70Y5ecxca54BIoiQsSxIAhY26D6km+gt6aEyhqpjhP3323df1RztnZVMbwMz6hbxsrtyX/Un6Z9y12hyUwyJARG8kgLXYy2zZ8iZwtvkg7qFXRTPjGB2oWSq6ts875QLAm6JPtaPM3S+UeB6z6Kj0kzyy5dc0ZA4cFHGtWfkXgiSTgsISTe5hS5+6iryNwGt8FhP3CfCuMNmsFyHdyn7Y42uFkXgyT5v3r8aHgyT5v3j41r39ENn/wBywv7hPhXRyPwH9ywv7hPhU/Yj+7u/Kj7SOHf+FlnfKpiXLGwygcepeqnfhaP533N8K0b+heBJP6FhP3CfCh/QnBf3LCfuE+FCdsxjrXd3KYrXDQLMdobSRo2Aa5NuB6x6KQxGEd1iKi9o1G8fnWqNyLwI/wCCwn7hPhRzyOwA/wCCwv7hPhUm7Oa0fpd3flMawuOYWQ+C5Pm/ePjSyYZkimzC1001HC/V21q/9ENn/wBywv7hPhQbkdgLaYLC/uE+FS9hJ1d3flN7UBu7/wALFcfICVtwRQe0Xp/hT0F7BT7uh7NjgxmSGOOJOaRssahVuS1zYcdB7Ke8ntgB0R5D0SoIUHU9p4fzupVcVo2sCzFZBJVSkMG/sTTZ2xZMS2VFuOJbyV7T+W+r9sbkfFh0uOlIVIzWFluPkKdAQbEE31Ap3szDWUBFCqN1hYerrqTGlChjwZ71fpqBsDbONz3DkPqq3iNmjCdBDm5+MMWMUaMqkklRkG8kLcngijhpCxkXXsbflvw42PvHrqy8p/1kH+HB9QzXNVNsKrMpaxOpOo3ra3yxb2VqYOitZQNa2EW36qod0M64f6D/AIxVPq4d0Q64f6D/AIxVPFc2p/yFZXan+0/5eAW3YXlLzGFwcUaGWV4I8qA20yDUk3sNDw4HdanWA5RYhpljlw7R3DEuGDILAkdJVtvFvK0qFh2fKseCxUKhymGjVkJCkgp8knS/SP3b9a6MPiJsVHIVkijLDMgxFz0RoxUEWBIUWA4HrvQA1tlWdLKHb9RYWytzsq3y/P6ZP2L/AA1qsYE+LHr95q3cqsKJNotGSQHeJCRa4DKikjhexqcPcSw/DEYgdoiP/YK0ex6xtMDcXvZEYDjcRxWd3phL/a9o99aY/cRT5OMlHbEh9zCkR3GGUHLjAb/Ow9/dLXcftWJ9rghEcCdVlwFL4Lyx/PA1osncdm4YiA9sLj3OaS//ABFih5MuFP71f+01BldACDi7kFsNiDdUjZ79E/SNOudqxjuRY9fJfDH/AFHHvipN+5ftIfJgPZMPzQVaj2nAGgE9xRm3AtZQSbTytEBHEWWUSB2S7dEEc2bmxjJ1K2301G2pxlyyFAkryoEsuR5NGKFRcXAAte1Tx7m+0gwJgU2+bNF+bCm8nc8xw/4WX1SQn/vqq+SkkJcbZnf+fmhvDjoq0Qac5tYvR8RUo/IbGDfhMT6lU/hNJz8msWpU96YrojjA/wCQozaiFo6Q3b+tRawi91c+Rr3gb6w/hWhXeRsEiwMJI5I25w9GRGQkZV1swBte+vooVm6x7XTvcDldWgVsNqTZR0teqlzTWZLsbiuM0Zqxa+QQMR19H50FXWic11XHro4ZhxvrfUcanZPgcEpGNTR7Ukk9t6+w0dcQvG47R8KgWlR01XJhpRJBrS0w0oki60gmKStRrdH113LRrdH11JJZD3VP2/8A0I/e9XHklskd7QOxveNSBwGg39dU/uq/t/8AoR+96vnJlv0PD/Up+EUCYXaFXgJEr1LZqIWopaiFqrq4nmFnJIS91IYWIBsLE2B9XGoXDYCLxfRW2WS45zqy2058fcPZxlMA3jF/zfhaoh9vc3JEhWZzlNmRXK9PLuOYg2477V0adxw6oRcWn9Jss37rmHRe8sigXjlvbW9pQN96z2tJ7sp1wWubxU2u/wDtR1k++s2oMmbiuZMSXklbDtHGGPZeGKuyNzUIUo2UklNQT83KGPaBRuS+NJxMqHEPOFVShLEqRpmNjrmDFR2E0yRYpIsGHxPNtHDCQnRPSKqVbXjbLv6vSakMesSYoSviMjBQMhtbJqCpO+xObfr91MBlZM4u9aJBoLDUfdQG3f61H10H/t1r4FY9tg//ALRfrof/AG62K4q/S5NVmPpO5rlqTy++lcwrgS49dWiUUpK1dUe6lOaoKlMmsuIuldy11TRlF7aWF7XO6nxABOisSLWsd9gbcd96J2rwtp76UAB1Hr6vRY0a1U3vs7JWY4g4XKbnL6RpxG8/kKU5sX0INreu/UKUtRDEOqkJiEjT8CoDlItpVB+YPxNQrnKJLSL9AfiahUsd80EtINlaspN7WXgeJ/2orx26zTk62tvAtYgi/ZRUPTWqo1RWEDNJDDm17gdp109VcOHNr3BHoP8AtT1za3Y3EcSKF9B2L79fyo2EKPrXKNArtqkDvG7yyfuNIYpr23G1+N6YhFbKSbWTeFdSOsH1W6qWF/RREGvqPupaMaUJyi4Wdki2b0UUg7jS9qTYaiopisb7qv7f/ox+96vHJpv0PD/Up+EVR+6r+3/6Mfverpybb9Ew/wBSn4RUJtAqkH+VylC1ELUUtRS1V1dTzZreNX/N+FqTw0X6o2J6MmoXo65d55kj2k8fUNlt41f834GrmHAvF+r8mTeEv8niQSPaPXV2n6KC/VZd3ZN+C+qm/iis3rSO7LvwW79VNu+tFZvQ5OkVzZemVpi4ZJTgY2IGbCBd4BDGNuavc/Oy2B3+sUeTDlXw0mIIErzgvmK6RJkjQsL6C6ubnQ+2nBxQgwmFlEMch5uIZmChgebBSxyk/JbW+lhT+NnklVZcPEVKtaRSsqi1zlzZSB0tLX46UhayC+JpeRfO43G25Vzaf9aL9dBft8Xf762YnXdWNbT/AK0X6+H3x1szDWrtP0VeZ0nc0XNXctzQtSgGvqqyionNVxktS1qK4pynsgFO4Wvob9XbSgg4nXX1X37qUjXfw11t1AUbhuFt9rnN21z5JCSiCwSUo0pVMKBe4BNwONtbUSZben4Us+IvwbeDu3UmIjnG2S5Hh14gfK676GkDhLAm+4A7uullxI4g316uJoSTC1t9wu7dpU8lAYxoqnyriyzKL38WPxNQo3K2QNMpt/Zj8T0KdROK+atYvuJubg791tSfRRLAsL7iTR7cNB6B+ZooHSHD8qCMiptRhEttw49d95psKcqGuRcjf6660fDQaDhrqakXBJrsOqanXWhalxhxe1+NFkjt1+sUrgozXjQJNBr6j7qXjGlJJvHr91KlRUXBDd0kaiNvFdsKBHEU1lG6xjurf1h/ox+96t/J1v0SD6pPwiql3Wf6w/0I/e9WPkrjlfCxBSCVQKw4gqLaihS6BVYT/VcpktRS1ELUQtVdXU+2XMBKpYhRrck2A6JGpNFxOCfnFMePhRFA6OYejP8ALtrb1UxJpMgdQo8cuAWsolt1B90XBxtiMIArTqkcgzRDOqFpA3jAua4tw9FVdtmnMtoEAv0v0aTUZju8Xp0bD1VoV64WqvKz1jsV1zptnNlfjLiq3j8BJJhMPGiC4CEhmVMuRLAFWIOuc9mX007wImEiDmY4YVVuirxubm5WxHSAzHh1m5NSxeitJpcnSjB1hZWPZhjx4ju7lSdo/wBaJ9fB7462soaw6XErJtFGU3BxEQB67Mg09lbrk9NdGn6KHHm53NJc3Rra+qj836a4KsIy5mFcY0bN6KA7KV0rpZBa+nXp210Dfa50truHaa5GO3j20Y+m/YNwrnuGZRdyTl+A9lORvJ13jS46qbyCjthxfhbSna4AJyAQEi6kk6HefT99EtTzLaw4a8aIYh1cB18abEpCSyqHKceNX6sfiehSvK5LTLbzY/E9CiDRDLrlWwp6Lekn16US/Sv6aMfcK4DqKiAnCU6VxoOPGi2J4cAd/Cjq4J9tASj7rbqlhCjmkjKQdw0NEd7+qjPv0otqawRWgari7x66VcURRr7aUYUx1UXaolq7bSu2rttKZMqxy05Bpjwrh+blQZQ1rqy3vlYXvoSbEdZ31l/KXkXiNnIJXdChcIGjZr5iGYXBAI0U1vYrPu7b+wR/4lP4c1DcSASqtRG0NLxqszwvKzEJ5MzH0NZvxVLYfl/MPLRH7LqfzH3VR66GPXVf1oOoXPbVPbvWkQcvoj5aOvZZh+Rp+nK3DEX5y3arA+6srGIbro3fR6hT3jKsNrnb1pGI5bQDyc79i2/FaozEcvCfIiA9LNf7gB76pDYhuu3YPjRC5O8k+uljYFF1a46Ky4rlhO3y1T6IA+83NNMHLJi5khDs7yNlGZmy3PXfcKg7VYOQP9ZYT64e407ZbkABB9c55AJWkcle5iIJVmnkWRkOZUQHKG4FmOrW3gWGtX8CuBdKMDXWaANF02NDRYLlqJalL0W1PdSRLV1RXctdC0kyUjPr/Oj29I6r8aTU12+nrqo5huiCxRZP9vZSpVuscOFJtSplBPHh9xpADepHTJcKMeI3kbqTdiNLg9nopYygH10lK1zT4Qmbe6qfKx7zLfzY/E9ChyrHjV+rH4noVIJG11cNKI41pS1cdLmo6JApK1C1K8z6a7zQpXCliSFq7lpYAUKSbEiontowvXRXVqJTXRbGoDl1tGSDBSSRtkcMlmABtd1B3i241YqI6A6EA9tQcC4EKEgLmloNrrD/AOn2N/vDfZj/APGmO1+Uc+KQRzymRQwYAhRZgCAeiBwY+2t6OGT5q/ZFDvZfmr9kVU9kefj89q5ZoJTkZT3/AHXm3vROoe2h3mnUPbXpMYZPmr9kUg2HWxsiXtpcC1+F9N1IULrXx+e1COzX/v8APavOfeafNHtod5p1D21seGxW0FUZsHHITc6mJCCI1JXouQF5zOFOpIAvbyi+2NPiTKRiMMixv5JUIShCx+UFJsrHnDqTlIy3NxTewu/f57Uvdr/5PPasO7zTqHtod5p80e2tkhx+0AnSwMJYBb2ZFBbLdrDnDpmuu/ogZulfKFcTisak0gXBpLHzq5GJjXxZAzfKvoQ2pF78CDohQu/f57Uvdr/3+e1Yt3mnUPbS+BYQyLJH0XQ3VhvB69dK3Pk+ZnVzioBE2a6i0eUKQLKCrEkghtTvuOwS3ey/NX7IqY2e7XH57Uvdr/5PPasV/p7jf7w32Y//ABqd5Ecq8TPjI45Zi6FXupCC9kYjcL7wK0w4Zfmr9kUBCoOigdgFGZSyNcCZCfPNGZRytcCZCbc/uhXbV21GrorpIuU1wilK4wpJ0QigDRiK5amTLhoWo+XdQCUIjNFabBEtXLUpkoWFLCUsaqPKz9cv1Y/E9Cu8rv1y/Vj8T12lZQxJPwlL5yT7bfGueEpfOSfbb40KFMmXfCUvnJPtt8aB2lL5yT7bfGhQpJIeEpfOSfbb40PCUvnJPtt8aFCnSXDtKXzkn22+Nd8JS+ck+23xoUKZJc8JS+ck+23xoeEpfOSfbb40KFJJd8JS+ck+23xoeEpfOSfbb40KFOkueEpfOSfbb40PCUvnJPtt8aFCkku+EZfOSfbb41zwlL5yT7bfGhQpJLvhKXzkn22+Nc8JS+ck+23xoUKSS74Sl85J9tvjXPCUvnJPtt8aFCkkh4Sl85J9tvjQ8JS+ck+23xoUKdJDwlL5yT7bfGh4Sl85J9tvjQoUkkPCUvnJPtt8aHhKXzkn22+NChSSQ8JS+ck+23xoeEpfOSfbb40KFJJdG0pfOSfbb41zwlL5yT7bfGhQpkkPCUvnJPtt8aHhKXzkn22+NChTpKD25jHMgu7HoDexPFq7QoUk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data:image/jpeg;base64,/9j/4AAQSkZJRgABAQAAAQABAAD/2wCEAAkGBhQSERQUExQUFBUVFBgXGBYUFRcYFRUXFxcWFRUXFRUYHCYeFxkkGRcUHy8gIycpLCwtFh4yNTAqNSYrLSkBCQoKDgwOGg8PGjAlHyQtKiwsLCwvKi0tLywsLCwpLCwpLCwqLCwsKS0qKSksKSwqNCwsLCwsLCwsLSwsLCwsKf/AABEIAMIBBAMBIgACEQEDEQH/xAAcAAAABwEBAAAAAAAAAAAAAAAAAgMEBQYHAQj/xABQEAACAQIDAwULCAYIBQQDAAABAgMAEQQSIQUxQQYTIlFxBxQVIzJTYYGRsdFCUnJzkqGywSQzNJOz8BY1Q1R0goPhRGKiwtJjw9PiFyVk/8QAGwEAAQUBAQAAAAAAAAAAAAAAAwABAgQGBQf/xAA4EQABAwIDBAYJAwUBAAAAAAABAAIDBBESITEFQVFxMmGRobHwBhMUFUKBwdHhIlJTIyQzNHKC/9oADAMBAAIRAxEAPwCj4rES53/Spx020udNToKT74l/vU/tarFiNjuXbpHym+UnWf8A0qV/oxJ4nxh8bfimliB5v01yTWQA5yd34S92z8T3Ksd8S/3qf2tUhsvASzJK3fsymJQxBzdIE5BlNxrzjRrb/nvwNWb+gcvnfvT/AOOujkJNr44679U17fF60EbTpP5e78Jxs2cbz3KFxHJLGoGY4qQhA5JDv/ZiYvoVG7mJBfcTa1wb0aDkhjXSN++nUSBMmZ3BJdkVFtl0JLp6LHfTgbGmMbOZn8oIRnXUBbi/i9RY2tSJ2bNYDnHsNwzrYerm6P7ZT/yeexP7um6+5IwcmMWzyIMW5MRAYh2IOaN5eiQtvIjfyrai2+nOK5E4xGb9LkygyG7MynJEwDOVtusyHQnyha9L4HZU8hMfPOBIQzdNTmKhrZjzdzvPtpxsvk/iJUYidgD0CCUNxcMQCY7gE2vbfbWmNfTNGcnnsS93TdfcmE/InGB2AxbkBiCSz3UZmVSyhTvKnyc1uOmtI4TkviZEJXGy5xO8RUl7DmzEpbMFJN3mjAAHG5sAbWHDck8TGwdcQwYbiSjW9PSjOup19NR+O5NTxFTz7Eux1DKDc2BN+b3m+tQbtKkcbCTu/Cf3dN19yioeS2MaZYFxUhkaMSEB3sobLlDtlsCcy9Y1GtJ4LY8ssKyLjpgSZriQFUUQRrNIxkBJtkcfJ337T3a0UmHlaPPISotmWQKbbgARHe1hR9j8i8VjFzRQysmozNiMqa6MAWXXTQ2q8wte0Pa7Iqk6MteWXNxy+yNtfkzioLE4xspkWO7NICM7yRqSBcb4pNASdN2tN8bsHGROqtiWKtiFgDB5bgvJJGjFWA3mKQ2BJFtbXF7avcexcqos0ihUBCrzzPlBZmP9mATdm1vfXqp+vcUBtnmlexv+u0BO8i6Eg+mpggalTERVLTk/jLnJiOcVWYDNI6tZCFdmCZwVB0srFj1X0p3j+TuLRiUnDLqxDGVdyzuVjW50ywynpFdwFXiPuTKDe7Md+Zp2Y3FiDcjrA9gp0O5yRxP7zt/5PSfaeup+sCNgKzbGcmcejuFnLqrOA2eRSQnPaspXo/qHHVe1iQb11+TuMZmZ8UqIokF43mKjmlnufJF7vh5FJFyLXCkEX0KfuXh7liSTYE86QSBuuQtza5pCbuT3i5oSSLHmLZVlGrHNcsTHmbym3k7zTGRp1TFhKzbZ+ycS+IlgfFSJJHmGVSzGRkbIQhZkXWzEG+ttLnSn0HJPFs2U4txZgrdOQ5SQhb5NjlDqd9jfoltas+L7jM9yUnYkrl6czAlR8ksFN19FrVCY3uXY+IG0byAADxeKvovkjKVBNuAtpwof6T8SruidxKJLyJxQ1XFSsoAuzNIouQSbDKSQNPTqNKbY3k1iIYnkfETHKyBVVpDmDsyhs2UAC6nTf1gaXi2x0yZgTKSL3EkzGxG+91vftpDF7WlUlDcjq5zQkga2Kb7W9lXIKCWoBMdzbrUMLLXLirSvIyb+9SgAygsWYKvNGZel08yhmhk1y2AsSeFJ4XkpO08sTTTJzXNhiWkJzSKGChQ/DUE34eyry7fmYksXJJJPjBqToxPi9549dOcPtCdXQpJIhkXUrIAbDgTzeu4eyrXuWp4HtThsbtHHtKnsDyYnkE9pZc0UhQLna0hCltCZAVGnEacbUntHk7ioEdzJmCHULOxJAMaki9hYNKgsSDqdNKihhZbECSQA7wJFAPaOb1pLHJKELGWZuu8w1uRv8X6B7BS9x1PA9qkYGakntKs+I5K4oG0cpazshzs0fSBjUZQC+ZWMigNoAQb5aRTk1jmvZ0sMtzz0llzKr2J5uxIDpcC/lCqnisVICpMk5LINe+Dex+TfJu9FIDHP8+fX/wDpbs+b1UvcU5+E9v5QiyAGxJ7SrLtPB4qELeUHMWBtI9gVCMLHLqCkkZvYbyLaase+sR5z/rf4VGSuzxZmechDlUHEHQMQT8jrP82pyuwVIGsuo8+f/CpDYU37e/8AKI2GJ2niU774xPnfvc0OexHnj7H/APKmh5Op1Sfvz/4Ux8Ex3lGV+gPO/wD0qXuOYfD3/lSMUbdR3laFyWDmEmRs5znWx3WXTUn0+2hTLkDGq4ZgoIHOtva/yU42FCqj6cxOLDuRW4bZJ3M3Sb6R99PMXtWCHvTnWcdB26K5jfMtrgfJuN++uS7GlzN0eJ+UvX21A8uIWV8KrKFIw7buPjN+m+sExjJpQ0njpyK10TPWOYzS6vGG5RYWTyMRETYaMcjE9QVrGpHIbEjUC2oII13WI31iVqPh52jN0Zk+gxX8JFRfsdnwOPzz+y6jtlyjouB5i33WgZCuHcMCCMRYgixByDQ0xzVW8NyjxCAqJSVzhyHAa7C1iSRc+2n0PK5r+MhikGdmNrxliwta4vZQdbCrHscjb2sfPWqbqOoaOjfkrLsNvHL2N+E1IcmT4pvpn3CozktKkxEkZPQXxiuVDKzZgMoB6S+nt6qcbC2kkcZDGxLX3E6WHUK5lQw/qbbPL6qsNc1Yr1D8oTrD9P8ANKX8OQ/O/wClvhUdtjHpIYshvZxfQjey231Vp4niQEhSdayqvLD9rk9X51t3I+MLgMKALeIjOnWVBP3kn11iXLJCMW9+IBHYb1t/JL9hwv8Ah4vwLW6pD/bR8gso/wD2ZOalqFcvXKNdEQY/z6jVfx3Kcqyc3AHVuJkVMoFs5a9wLXHHWp5/j7jVbw72MW4EJJbpgEeTewMwPsC/GxDm1RKondg5Uyo+FbCzSxI8clxG5XMVcLchTrxrPP6bY7++Yn98/wAat3dl/wCC+qm/iis3oUnSXPlccRXoTEcsZcLgMHKUM3OQR53Z7HMUU3JIJYnpez00IOXkrTcxJAYXZSwOYPoL33aDyW691tKhOUed9lYGNUZrwwtcWsLRjf23+41GGLm5y0WdUeDUlgxjYdLKWLEjyQDY729VBNiwppKh8cmuQtl47lA8tf2yb02J9JKgkn03qu7U/Wt6vwipLa58Y/8APCmO0cI7SMQrEaagegVsvRk3hcf+fAoZeZml4Gpv4pjUtF5eH+rPuqPGBk+Y3sp8WyPBm6NkN78K1SeIEXv1eKmb002t+qb1e8UPCMfzx9/wpttHHI0bAMCdNNesUQ2Vt72lpzTDaP8AZ/Vr+dNMv83NSOKwjuEKqSObXq9NN/BknzfvHxoNr7lSka4uNgn2BaHveziQnvhc2VlGaOykqlxo+janSpeDGYY5QXki1fNnTMFUDxQBXyidx3VGHDSrhFDRgJ3zo+UZi3N6rnHC2tqakVitqbWnpaotjOXO/H5DlbKwWw2NshlZTl7iQQbKxw4cOBklibxZkIzgZbXuhvvfTQDfeoqXZcqtPdCc0HPDLZvFknpnLfKNONrVHlaEZKlrErmUq1iRmB3husU0XpM/4x57Qj1Ho1L8Dwedx91cOQwth2vp407/AEolq5TjkriWeEmRi5VsoLbwqoiqo9AAoVUlqhO8ycc1nn0j4HGN2oyR8XteTP4tmjtmW+ZmZ9WuTfog2NrC9rVBbTw7SPGLl3Zsi5muSWKgC7GwFyOoVccfFC0MaFsRGiSyMuIlw5EDNKx8rUMiXawY2HpNVTlBhmjbI4s6OVYDXXokWPEEEEdorEU7wZLAWzPnzpdazZ8jHu/T0hpfNPYu5ziUniSdQkbyKhkSSNrZ72st7nXTya5je5tiln5tAjq5lMbmRRdImAJf5rWZbjrv1VadocscEZllCTGRsTFIS2GIZEjQKyqxFzot7D5x4UXC8u8MkkRYTAKcaW8Q+izTc5GcvEW39V9a0Pq4LWv3qn722jixW3WtbLnzWdbY2FJhZOblC5iocZGDKVO4gjspjlqwcr9oDETh0MjqI0QM8PNa6myoBu1FvzqFeAjeCO0Ee+qUtg8hui1uzpjNTtdKRiN8vmdyX2FimjxUBQqC0gQ5zZCHuLP/AMtwp9VXeTHLEkQ5uNrxqSbDfu6td2+qHgY74jDjIZLzx9AEgtv6NxuvVv2puh0t4pdOrU6Vyq1oc5t/Oq420RhqXW4BOPDY8zH7B8KUOMEkMx5tFKJcFQL314203VCZqfYI+IxP0B/3VTMTW5jiPFUA6+SgeUYPOqSSxaNTrqdS2lbpyTP6Dhf8PF+BawvlEfGR/Up72rc+Sf7Dhf8ADxfgWtRAf6DOSzDv9mTmpahXKFSJRVxvj7jVcwp/VWOmWTiwt5O4CUA+oezjPvMLgcTf8JqpTbKaSSFuclTotohYBsmU/NN73N7Xv6qt05u1QcM1nfdj/wCBt5qb+KOqs4rSO7KTfBX81N/FFZuKHJ0lzpemVo6bVkOEUs5ukcKR3CkDQjKARYAqGJI16ApTnbmZOcWbJkKsoS2UkZmBUXuCVX/MaS2dCGgw13yZbMAeZs7i1j4yRS1gVWxBG/rNTkmATvlWeZFeyoYTzRJBschuwJJuNctxcW3CqjWXiLeN1z2xPlFr9vXfifNlRNq+W/Z+VI4SOZ0DCW1+FurTqqT5Wkd8y2IIsN27yBTXZB8Snr/Ea2/ouP6Thy8F0IYsB9XfRJ95zee+6myPrIZPGc3YC/pNjapm9Qcp/aPpD8dat4tZFe0N06/BDv8Ai8yPb/tS2ExMTuF5pRfsPC/VURTvZP65PX7jUA65VZkhLgPoFIbJ2fLMrMJHWONgHIucisbA2uPZ6KkUwJXRZGzCbMkxZlJRdAvMkkamzXPZS+xYmyhWERyKuXmrEtzpMgDlfKkF8tt40FWc4SKKKeKeeGKWQRdE3fmcjl/HMosl723+s15ttn0jmZKYIdBYZZ8M+vr3brbzoaejibEJZTroL9aqW1IbqzOzMxfMSx+UTqQBoN53CjTcjcYsQlOHk5spzmYZTZLZszANddNdafbfwTRBkcAHokFTmVlY9FkbipsfZViG2cG+zo1lxEZkjwEkQiZmziYgZTl4kZbevqriUjjU3dK6/nwWjfVPo4GmlaLEncTuUFyg7m2JgkAiUzRlo0WS6KS8hy5Sme4GYgX3a1Cbb5LYjCFTPHkD3C2dGuRrbosbaX9laZi+WOD52UjExEHFYRhY3uqc1nYWG4WN+w1V+6NtqKfmlhmw8gEkj5YVa6hsxzSMWsWJa5sBck1ckhYASEKh2pWSSxxSDImxNjdI8kP1DfWH8K0K7yS/Ut9YfwrQo0PQC5m0h/dyc1JbWxQlmxBXExw88hjlixOZZI1yqhURFSGF1LKy/PbrvUTteYPiYXW+TnIUUvoxWPm0zsDuJsTrwtep6THBkcvIcTFESXEkZjxEMebK0sEwY5wu8qdbbzuBg9u4LLOkLWbLOqEkdF1YxlSQCNCrC4B66ykIvIGfL5ZdQPDXv1V3ZwbjOLUA7upW3E8qEfaEeGAbxeILmRnXJ+zP0UtrbpjfxvSe151lUOZHVTgcWVvJZmIeIWZgQGBtuo2C5LYTPNCcPhnlGJyhXSZIsnMRvljYZgDvNrn5VUSblBiERsPmQRoZI1QxxvkXMylVdlzaDQHfoKNNsf1GBzHaZdxud+t9FVpqU1zsFOMwM7+IV/x+JbnMxmiEJxOEyqbEkgxXKtn6Ivb5J3GoLul4oskKncJpCG51XJGU/JXyV1Fr+iqFHCov0R7B1CjrGBuAHYAKHHRNje11726rbrcfutNR+j7oZWymTQ3tbh80bCpefDjKzXnj6KeWd+i+mrli9nvIsRRdBEo1IBHoN+NVXZX7Vhb3/aY/J38d3pqzbJwrSoTzsi2YqACd2/r9NSrHWwuvp9boG1W/3hHUEl4Em+b/ANS/GnCYJ44J84tdNNQd177u0U68Dnz0ntPxpjtLCmMxjnHcOwBDE2tddCL676pNkxkNuOw7s1zjHhF7Ku7dlBkS3CJQe0Fq3Xkn+w4X/DxfgWsP5UsO+WAUKFAXTTdfWti5N7UVcFhVGpEEYPUOgK00bgKdh6lly0mqkA4qyXokh0qEx3KGOBc0rdijVm+iP5FUXb/LKXE3UeLi+YDq30249m6q8lQGoFXWR0uRN3cFdYeUcTYpIYznJz3YeStkY2v8o6cK7h4jeOymxWS/QBB8m1zzJvx4n4UfkN+3Rdkn8N6tD7YgjkjSRkDhTplB/WZcv9kb304j11f2c8ujJPFBpKl9S0vfxWed2Xfgvqpf4orNxWk92Ya4Ld+qm3fWj0D3Vm1Fk6SHL0ytX2vgIlwWzlFlLiIubjNZ0GdteGo9GgpnNM4xCq4HOQwOoktq4VHMUnblKi+/ojiKRweJLQwCQc6SgWNMiM1goBszqciC1tx3HTQmnLzkkhkdW5uRgx5plC2YlVdU8k2YWBFiT6arh39PIKhK8PJc0W07lV9p+U/Z+VF2VOoiUFlB10JHWaNtLy37PyplMYEYqUa46ieq/XWz9GDaFx/58FbpiWsB6lLd9J85ftCohteftrdhu1v06JzuH+Y/8/5qVDZWTmejzik9LXd23txrUvdiVkuxfhR/Mt1H2GneyoyJVuCNTw9Bp9+kfOT7vhSc886KWJSw9A7Oqmw2zzQxEGm+fYrXyNj5udC8QhGfDsRmJDBl6MpJOmZirW4VPYGXEJGghUu0cswxcIALSSO9wZRYsUZCbMAeFVvk/hlVWAR1DJCSr3JZnQ3KiwurHyR6RVjxGCZh+lQc4Y1/WxSp37En/PGpvKo6jc+hjXhm1rGskxcRry6znrxvpbgtQGBsET8tDl8yoXlDAUghiYAPEshZQb80skweGInrVQdOAt11PY2TCR4SGN1hEsuGhKKILuznKCxkAtvtvtuPXUFtvBiKIqpVlKrIjoLLIjm6uBwOhBHWOypTZ3I3vgI0kuM8Xg4ZFGWJ26RaywhSegMugPS3VCGkdUgYTYNJPC98/HuV6YRMp48T8iXZjkPqp7a+yYS8axx4cEYtUJECdAcwz5XGme9werpDqqKxeAVYcqYaGS+FxTO2VUKssgAYHKbHpNYejQ6VHYrlIMLJNh3WfEZZ1lWaR2gnzGGNekuS+guAdARwqsybfxBzqJpRG2foZ72R2YlSxFzobXqtHRTRnA49E79+vA3377IdPsuqqAHNyBzBOi0baOFSPm1jVEHNKbKgAvrqbbzu1oVXdgbRkkivJIzlWygsbkKALC/VqfbXa0VJC9kLWl18lyqmnfDK6NxzBUnj0LCRpO9okxF45J4pnkaVbgSJDBbSRggB6rX1tUHt+UzYhH1jMuITLuzRgc3Gh6s3RDW6zajS8oFzLHNeALJKyCVCuZpCc1psxjYam1rGktvzZDC4scrhxrocpVhr1G1cCFpjnbiG88dPIHVwsu/s2nFy4G7swB8vOqt2N2DiYHXJtDFkz4nIwEcQZzzDPnQMQDpEoO4aHiNYCPkAjYcytiJOcaCefKY11ETWbM2Y9Illv2mpTZ3LyKVBJNKkEy4szCNlmkTLzHMgBkXTyie0HTW9EwXLDDd5usksXOd74iNAkc+fxpZsuq5bEhNfQN2tau0bxc5rksNfTOLWNLTobN+oCS29yFw5kkeN+YVZsPEyCPMi89zahgb3JJceioHlVyUXCC6TNKBLzRvA6BTkLnxt8jHQaDr9Bo+L7oEsvO3hjXPNh5PLY2OHMbAbhcEoOy9J8peWbYyMRmCOIc9zxKuzFnyFNbgW0P3CqspgINtV3tnxbXjkjDr4L53I0vn1qF2WbYrCm5H6THqN437vTVr5ON4tvpn3Cqnsk/peFFyDz6tcC5VUBZmt6B76n9j7SREYM2pcncdfTpXCrGlzLDgPEo21HgVxN9wVizVE7fbWH6f5pR/DkXzv+lvhTDau0EkMWQ3s+uhG8rbfXOghe14JCoSSNLcioXlIf0mTtq14LlJzeGiSMXYRqCx3A24DifuqqcpEIxD346jsNO8GfFr9EVoJnEUsduA8Fgtp1MkE0nqza5ISe1MW8ktndtVzE3ILa2tccB1DromAlOZ0uWACkEm5F79G/HcD66lMJsFsWwREzW43IC+ksN1X/YPIaDCJmOV3HSLN5KniRf8AEdeygMbjZZcunpZKkdXE6c+sqI5EbCkXERyuMqgPYN5TXRhu4DXjVghhTNESI7hJNCVv8ngZRu/y76RwHKWOTGJFF0x080nydEbd16213dtPcOSDCOkDlksMza+Tf+0U+xfZvPaoGhsZA4ruU8cUTcMRuN561lndkFu8h/6U2762s4rSO7ItjgtLeKl/i9g91ZuKnJ0kCXplaDstC0cJRc5SEoyAgMUfMcyE8RnI9Q0IJtLQR4hpYrCeOEABlMtr5F3tGD0AxC6W119RtowmDZ+DeFnjLpHmyEjOXjuS3Em66a/KNTOwNnyc9FKJpjH0rxYgkSX1UHKNBwOu7TfehMFm3OqAyC0mA3vkTa3nmqDyvjK4mUEWIC6bvkC2lVnaR8a3q9wq490X9uxHYv8ADWqZtD9Y3q9wrXbAyhf/AOfAqzLmXc0hepOA9PD/AEG/OoqpKE9KD6J/OtGw59nioRDPs8VNZqabUPim9XvFLXpttL9U3q94q64/pKuv6JVt5H4lBJG5d2RO9sxk3rZGBG89BSQR6FqTwAiw0sbSmSPERMxkQRSSPiWJazxONLODrw19F6qOB22Y2idmeZTh1WYLGxOHSM5ImJAsy2Nj1ZuJ33HZ23R3vKsMzsHEYiMZZgnTPOBWFxF0LaG1uFq8O25TyxVTy4GzrfY/Duud2YsR19yG0sLfVnMZEcz4ZqN5RQGOCGJgA8cBMig35syy84kZPWq3+7rqXhxmKWOKd9nF448JFGrrigrZVIZZBk6QBzLdbaWGu+ofbUIWB7cSCSSSSSdSxOpPpNW3D7TinwLxxlHMeAgEhTpMDchonWx0srab+kaJsk4musd/5Vuvi9RTRtIxWJ49XAhVLbWwsdjMXPL3o6NnVWQOjZCIo7DMSM11ytoPlUyxvInEJFHKqtIGid5FVQDBkaxDHMc25tw+TWk7KmgaeSOCSJQuPWQItlDL3pGCEUaHpEn/ACmo6bbUALIZ4gRgschUyoCJDMmVSL6N5Vhv310zTMJJO9Di27VsayOMABu6xz55qvbE2VLDHaWNoyxzAMLEqQADbhuO/qrlWCbaCyxYVhIsh71iDkMGOfLdgxvo1zqDrrQqwxga0ALl1FU+aV0jwLk5qvvhDezuZEBcCOVc0fTJv0b66m+vECqntLDRwyLFEGVQl2BclS9x0lXdHoQLDqq4yv0m+kffUDt/ZbzygnELGEw7FcoVjlU3EbWF1Yte176EVkqaU4yHnLPzYLvRPZTysmtod2uihaRlxqL5TqO0j3UsdhYaxzyYiUmIEXIVRLfVWF9UA4jU05RIEBEWGiS6oLkZ3VksWZWbUZjvGosbVfvGOJ7vH7LrSekTz/jjtzP0H3UZhsZzhtFHLMSdObjY77Aa1Jxcn8a+vMLEM2XNPIBZuIKrdharEu0HOJlGYhWs5UaLmAUAgDdYGnZkvVKWrLbYWjTfc/ZVveVZIOnh5AfW6hsPsE4RHl58viCrRsVVebEbWBEZNzY6679AdKVfHiNIhzaNeNTcgX91Odqt4l+we8VD7QbSL6pfzobHGbN+ef06lzX3aSb5neead+Gx5qP2f7Uc40SRS9BFKpcFQL3N+NtN1QuanuEbxU/0B/3UQxNGYHDxQw9x1TDagOdSSSSgOvpJ0q28m+TvORxtIbIVBAG9h28B9/ZVT2oekn1S+9qs2G5QlcPGkehCKCx7Nco/M10preoZiWTq/ZxO90+gOQ4lXWXbMGDjC2A6o08o+k9Xafvqnbb5UTYnRjlj4Rru9BY/KPb7KrO05M0g5zMykEnpWLNqASTe9tDSuwsIzvzaW1t5TAKu8kljootqaruDntFuxWqqgnn2Z7c1wDL2DBrrbXj1W0WlYrbMsHeUMRCxyYMMyhRqzKSWva99L+s76ghi5wVVL5SOJbha9wBY+jfUptmJWkwbJLFKIsKIyYpFfVboTob5b6X69N9R0a6poNza27P+Qj761lM2zM1odmxMEAuAqV3RZCThrkkBJLX4dOqcKuHdD34f6D7vpjqqn1RqP8hWb2mAKl4HV4BbmnJo4vA4Mc6UVYIzYAG55tQD6LdL7Rp3gOSTpiEnkxDSlAQAygaMCDu7b+mpDks36Fhf8PF+Baki1U8Z0RRTxuIeRnlx3LHe6H+2z9i/wlqrw4iZlBGWxqzd0E/puI7F/hLVb2e3i19fvNbT0dF2uF+CqNF5HBd52fqX+fXSDNzhPOdHJp0fSfXT7PUbK363tHvrSSjDZTe2w4o3NQ+cb2f7UZMNGxsJGJPD+RUdTnZ58Yvr9xoLXgm1lXa4E2snmG2jIFIVCQRkYgkZlvfK1t4uAbbqdd/AszrC2GmZowrYe6RKo0fPHY5+B9tNNlnot9I09z1GSijqmD1gv5H2Ctx4h+oFSk215jG6yZJY+dMSTp0C5WzAmE9IArxsBSez9rTQEmGV4iwAJQ2uBqL306/bURjXiQJI0hD57FMhsEtcPnG85rjLb00kNtBiBHHJITuCrv7OJrzjaGzfZakx0zTbkR5+WS3exq+n9le2teDnoc8rDcrRDyvxqFiuKmBdszeQczBVS5uvzVUeqod2LOSxJLXYk7ySSST6SSTTSLvmQIViSNZFkZHlkAVhEDzljcC4ta1c70Y5ecxca54BIoiQsSxIAhY26D6km+gt6aEyhqpjhP3323df1RztnZVMbwMz6hbxsrtyX/Un6Z9y12hyUwyJARG8kgLXYy2zZ8iZwtvkg7qFXRTPjGB2oWSq6ts875QLAm6JPtaPM3S+UeB6z6Kj0kzyy5dc0ZA4cFHGtWfkXgiSTgsISTe5hS5+6iryNwGt8FhP3CfCuMNmsFyHdyn7Y42uFkXgyT5v3r8aHgyT5v3j41r39ENn/wBywv7hPhXRyPwH9ywv7hPhU/Yj+7u/Kj7SOHf+FlnfKpiXLGwygcepeqnfhaP533N8K0b+heBJP6FhP3CfCh/QnBf3LCfuE+FCdsxjrXd3KYrXDQLMdobSRo2Aa5NuB6x6KQxGEd1iKi9o1G8fnWqNyLwI/wCCwn7hPhRzyOwA/wCCwv7hPhUm7Oa0fpd3flMawuOYWQ+C5Pm/ePjSyYZkimzC1001HC/V21q/9ENn/wBywv7hPhQbkdgLaYLC/uE+FS9hJ1d3flN7UBu7/wALFcfICVtwRQe0Xp/hT0F7BT7uh7NjgxmSGOOJOaRssahVuS1zYcdB7Ke8ntgB0R5D0SoIUHU9p4fzupVcVo2sCzFZBJVSkMG/sTTZ2xZMS2VFuOJbyV7T+W+r9sbkfFh0uOlIVIzWFluPkKdAQbEE31Ap3szDWUBFCqN1hYerrqTGlChjwZ71fpqBsDbONz3DkPqq3iNmjCdBDm5+MMWMUaMqkklRkG8kLcngijhpCxkXXsbflvw42PvHrqy8p/1kH+HB9QzXNVNsKrMpaxOpOo3ra3yxb2VqYOitZQNa2EW36qod0M64f6D/AIxVPq4d0Q64f6D/AIxVPFc2p/yFZXan+0/5eAW3YXlLzGFwcUaGWV4I8qA20yDUk3sNDw4HdanWA5RYhpljlw7R3DEuGDILAkdJVtvFvK0qFh2fKseCxUKhymGjVkJCkgp8knS/SP3b9a6MPiJsVHIVkijLDMgxFz0RoxUEWBIUWA4HrvQA1tlWdLKHb9RYWytzsq3y/P6ZP2L/AA1qsYE+LHr95q3cqsKJNotGSQHeJCRa4DKikjhexqcPcSw/DEYgdoiP/YK0ex6xtMDcXvZEYDjcRxWd3phL/a9o99aY/cRT5OMlHbEh9zCkR3GGUHLjAb/Ow9/dLXcftWJ9rghEcCdVlwFL4Lyx/PA1osncdm4YiA9sLj3OaS//ABFih5MuFP71f+01BldACDi7kFsNiDdUjZ79E/SNOudqxjuRY9fJfDH/AFHHvipN+5ftIfJgPZMPzQVaj2nAGgE9xRm3AtZQSbTytEBHEWWUSB2S7dEEc2bmxjJ1K2301G2pxlyyFAkryoEsuR5NGKFRcXAAte1Tx7m+0gwJgU2+bNF+bCm8nc8xw/4WX1SQn/vqq+SkkJcbZnf+fmhvDjoq0Qac5tYvR8RUo/IbGDfhMT6lU/hNJz8msWpU96YrojjA/wCQozaiFo6Q3b+tRawi91c+Rr3gb6w/hWhXeRsEiwMJI5I25w9GRGQkZV1swBte+vooVm6x7XTvcDldWgVsNqTZR0teqlzTWZLsbiuM0Zqxa+QQMR19H50FXWic11XHro4ZhxvrfUcanZPgcEpGNTR7Ukk9t6+w0dcQvG47R8KgWlR01XJhpRJBrS0w0oki60gmKStRrdH113LRrdH11JJZD3VP2/8A0I/e9XHklskd7QOxveNSBwGg39dU/uq/t/8AoR+96vnJlv0PD/Up+EUCYXaFXgJEr1LZqIWopaiFqrq4nmFnJIS91IYWIBsLE2B9XGoXDYCLxfRW2WS45zqy2058fcPZxlMA3jF/zfhaoh9vc3JEhWZzlNmRXK9PLuOYg2477V0adxw6oRcWn9Jss37rmHRe8sigXjlvbW9pQN96z2tJ7sp1wWubxU2u/wDtR1k++s2oMmbiuZMSXklbDtHGGPZeGKuyNzUIUo2UklNQT83KGPaBRuS+NJxMqHEPOFVShLEqRpmNjrmDFR2E0yRYpIsGHxPNtHDCQnRPSKqVbXjbLv6vSakMesSYoSviMjBQMhtbJqCpO+xObfr91MBlZM4u9aJBoLDUfdQG3f61H10H/t1r4FY9tg//ALRfrof/AG62K4q/S5NVmPpO5rlqTy++lcwrgS49dWiUUpK1dUe6lOaoKlMmsuIuldy11TRlF7aWF7XO6nxABOisSLWsd9gbcd96J2rwtp76UAB1Hr6vRY0a1U3vs7JWY4g4XKbnL6RpxG8/kKU5sX0INreu/UKUtRDEOqkJiEjT8CoDlItpVB+YPxNQrnKJLSL9AfiahUsd80EtINlaspN7WXgeJ/2orx26zTk62tvAtYgi/ZRUPTWqo1RWEDNJDDm17gdp109VcOHNr3BHoP8AtT1za3Y3EcSKF9B2L79fyo2EKPrXKNArtqkDvG7yyfuNIYpr23G1+N6YhFbKSbWTeFdSOsH1W6qWF/RREGvqPupaMaUJyi4Wdki2b0UUg7jS9qTYaiopisb7qv7f/ox+96vHJpv0PD/Up+EVR+6r+3/6Mfverpybb9Ew/wBSn4RUJtAqkH+VylC1ELUUtRS1V1dTzZreNX/N+FqTw0X6o2J6MmoXo65d55kj2k8fUNlt41f834GrmHAvF+r8mTeEv8niQSPaPXV2n6KC/VZd3ZN+C+qm/iis3rSO7LvwW79VNu+tFZvQ5OkVzZemVpi4ZJTgY2IGbCBd4BDGNuavc/Oy2B3+sUeTDlXw0mIIErzgvmK6RJkjQsL6C6ubnQ+2nBxQgwmFlEMch5uIZmChgebBSxyk/JbW+lhT+NnklVZcPEVKtaRSsqi1zlzZSB0tLX46UhayC+JpeRfO43G25Vzaf9aL9dBft8Xf762YnXdWNbT/AK0X6+H3x1szDWrtP0VeZ0nc0XNXctzQtSgGvqqyionNVxktS1qK4pynsgFO4Wvob9XbSgg4nXX1X37qUjXfw11t1AUbhuFt9rnN21z5JCSiCwSUo0pVMKBe4BNwONtbUSZben4Us+IvwbeDu3UmIjnG2S5Hh14gfK676GkDhLAm+4A7uullxI4g316uJoSTC1t9wu7dpU8lAYxoqnyriyzKL38WPxNQo3K2QNMpt/Zj8T0KdROK+atYvuJubg791tSfRRLAsL7iTR7cNB6B+ZooHSHD8qCMiptRhEttw49d95psKcqGuRcjf6660fDQaDhrqakXBJrsOqanXWhalxhxe1+NFkjt1+sUrgozXjQJNBr6j7qXjGlJJvHr91KlRUXBDd0kaiNvFdsKBHEU1lG6xjurf1h/ox+96t/J1v0SD6pPwiql3Wf6w/0I/e9WPkrjlfCxBSCVQKw4gqLaihS6BVYT/VcpktRS1ELUQtVdXU+2XMBKpYhRrck2A6JGpNFxOCfnFMePhRFA6OYejP8ALtrb1UxJpMgdQo8cuAWsolt1B90XBxtiMIArTqkcgzRDOqFpA3jAua4tw9FVdtmnMtoEAv0v0aTUZju8Xp0bD1VoV64WqvKz1jsV1zptnNlfjLiq3j8BJJhMPGiC4CEhmVMuRLAFWIOuc9mX007wImEiDmY4YVVuirxubm5WxHSAzHh1m5NSxeitJpcnSjB1hZWPZhjx4ju7lSdo/wBaJ9fB7462soaw6XErJtFGU3BxEQB67Mg09lbrk9NdGn6KHHm53NJc3Rra+qj836a4KsIy5mFcY0bN6KA7KV0rpZBa+nXp210Dfa50truHaa5GO3j20Y+m/YNwrnuGZRdyTl+A9lORvJ13jS46qbyCjthxfhbSna4AJyAQEi6kk6HefT99EtTzLaw4a8aIYh1cB18abEpCSyqHKceNX6sfiehSvK5LTLbzY/E9CiDRDLrlWwp6Lekn16US/Sv6aMfcK4DqKiAnCU6VxoOPGi2J4cAd/Cjq4J9tASj7rbqlhCjmkjKQdw0NEd7+qjPv0otqawRWgari7x66VcURRr7aUYUx1UXaolq7bSu2rttKZMqxy05Bpjwrh+blQZQ1rqy3vlYXvoSbEdZ31l/KXkXiNnIJXdChcIGjZr5iGYXBAI0U1vYrPu7b+wR/4lP4c1DcSASqtRG0NLxqszwvKzEJ5MzH0NZvxVLYfl/MPLRH7LqfzH3VR66GPXVf1oOoXPbVPbvWkQcvoj5aOvZZh+Rp+nK3DEX5y3arA+6srGIbro3fR6hT3jKsNrnb1pGI5bQDyc79i2/FaozEcvCfIiA9LNf7gB76pDYhuu3YPjRC5O8k+uljYFF1a46Ky4rlhO3y1T6IA+83NNMHLJi5khDs7yNlGZmy3PXfcKg7VYOQP9ZYT64e407ZbkABB9c55AJWkcle5iIJVmnkWRkOZUQHKG4FmOrW3gWGtX8CuBdKMDXWaANF02NDRYLlqJalL0W1PdSRLV1RXctdC0kyUjPr/Oj29I6r8aTU12+nrqo5huiCxRZP9vZSpVuscOFJtSplBPHh9xpADepHTJcKMeI3kbqTdiNLg9nopYygH10lK1zT4Qmbe6qfKx7zLfzY/E9ChyrHjV+rH4noVIJG11cNKI41pS1cdLmo6JApK1C1K8z6a7zQpXCliSFq7lpYAUKSbEiontowvXRXVqJTXRbGoDl1tGSDBSSRtkcMlmABtd1B3i241YqI6A6EA9tQcC4EKEgLmloNrrD/AOn2N/vDfZj/APGmO1+Uc+KQRzymRQwYAhRZgCAeiBwY+2t6OGT5q/ZFDvZfmr9kVU9kefj89q5ZoJTkZT3/AHXm3vROoe2h3mnUPbXpMYZPmr9kUg2HWxsiXtpcC1+F9N1IULrXx+e1COzX/v8APavOfeafNHtod5p1D21seGxW0FUZsHHITc6mJCCI1JXouQF5zOFOpIAvbyi+2NPiTKRiMMixv5JUIShCx+UFJsrHnDqTlIy3NxTewu/f57Uvdr/5PPasO7zTqHtod5p80e2tkhx+0AnSwMJYBb2ZFBbLdrDnDpmuu/ogZulfKFcTisak0gXBpLHzq5GJjXxZAzfKvoQ2pF78CDohQu/f57Uvdr/3+e1Yt3mnUPbS+BYQyLJH0XQ3VhvB69dK3Pk+ZnVzioBE2a6i0eUKQLKCrEkghtTvuOwS3ey/NX7IqY2e7XH57Uvdr/5PPasV/p7jf7w32Y//ABqd5Ecq8TPjI45Zi6FXupCC9kYjcL7wK0w4Zfmr9kUBCoOigdgFGZSyNcCZCfPNGZRytcCZCbc/uhXbV21GrorpIuU1wilK4wpJ0QigDRiK5amTLhoWo+XdQCUIjNFabBEtXLUpkoWFLCUsaqPKz9cv1Y/E9Cu8rv1y/Vj8T12lZQxJPwlL5yT7bfGueEpfOSfbb40KFMmXfCUvnJPtt8aB2lL5yT7bfGhQpJIeEpfOSfbb40PCUvnJPtt8aFCnSXDtKXzkn22+Nd8JS+ck+23xoUKZJc8JS+ck+23xoeEpfOSfbb40KFJJd8JS+ck+23xoeEpfOSfbb40KFOkueEpfOSfbb40PCUvnJPtt8aFCkku+EZfOSfbb41zwlL5yT7bfGhQpJLvhKXzkn22+Nc8JS+ck+23xoUKSS74Sl85J9tvjXPCUvnJPtt8aFCkkh4Sl85J9tvjQ8JS+ck+23xoUKdJDwlL5yT7bfGh4Sl85J9tvjQoUkkPCUvnJPtt8aHhKXzkn22+NChSSQ8JS+ck+23xoeEpfOSfbb40KFJJdG0pfOSfbb41zwlL5yT7bfGhQpkkPCUvnJPtt8aHhKXzkn22+NChTpKD25jHMgu7HoDexPFq7QoUk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https://encrypted-tbn1.gstatic.com/images?q=tbn:ANd9GcTeNn-EonR5uw7muunye_-XLhuZiQvFhaoBSYb6qjRtAVthZtDJWQ"/>
          <p:cNvPicPr/>
          <p:nvPr/>
        </p:nvPicPr>
        <p:blipFill>
          <a:blip r:embed="rId3" cstate="print"/>
          <a:srcRect l="30909" t="5026" r="32727" b="10052"/>
          <a:stretch>
            <a:fillRect/>
          </a:stretch>
        </p:blipFill>
        <p:spPr bwMode="auto">
          <a:xfrm>
            <a:off x="6629400" y="1295400"/>
            <a:ext cx="228599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9933FF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Data Collection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2133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Introduction to problem:  What proportion of the time will a Hershey’s Kiss land on its base?</a:t>
            </a:r>
          </a:p>
          <a:p>
            <a:r>
              <a:rPr lang="en-US" sz="2000" dirty="0" smtClean="0"/>
              <a:t>Students drop their cup of 5 Kisses 10 times so that each student obtains a sample of 50 random Hershey’s Kiss drops.</a:t>
            </a:r>
          </a:p>
          <a:p>
            <a:r>
              <a:rPr lang="en-US" sz="2000" dirty="0" smtClean="0"/>
              <a:t>Calculate p-hat and with their group members.</a:t>
            </a:r>
            <a:endParaRPr 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67000"/>
            <a:ext cx="518909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257800"/>
            <a:ext cx="802531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 descr="http://4.bp.blogspot.com/_nugazBY6SYg/SQfZa0svl6I/AAAAAAAAHpk/-kyTnFMlxes/s400/HALLOWEEN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87839">
            <a:off x="6217877" y="2712677"/>
            <a:ext cx="2468346" cy="246834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00B05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Calculation of Interval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2117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Handout walks students through calculation of interval.</a:t>
            </a:r>
            <a:endParaRPr lang="en-US" sz="2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7848600" cy="39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8" name="Picture 10" descr="https://encrypted-tbn1.gstatic.com/images?q=tbn:ANd9GcRy3zRy6Dvp6qHuqZp9spThWbC7Rur4URD2LSCeBWUy3DEpse1z4CIA_6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09199">
            <a:off x="7064056" y="1044257"/>
            <a:ext cx="1661827" cy="1661829"/>
          </a:xfrm>
          <a:prstGeom prst="rect">
            <a:avLst/>
          </a:prstGeom>
          <a:noFill/>
          <a:ln w="38100">
            <a:solidFill>
              <a:srgbClr val="9933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9933FF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Graph of the Intervals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8610600" cy="514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 descr="https://encrypted-tbn3.gstatic.com/images?q=tbn:ANd9GcSGzcYIbug1U7nEgUITz6wId0pU9pigIMu0TBQSmyetf6pdJb3ciQaZVP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209800"/>
            <a:ext cx="1905000" cy="2438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B050"/>
          </a:solidFill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Pictures of Lisa’s 2014 Results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9458" name="Picture 2" descr="G:\AP Statistics\Other-Misc\Best Practice\1st Period Results.JPG"/>
          <p:cNvPicPr>
            <a:picLocks noChangeAspect="1" noChangeArrowheads="1"/>
          </p:cNvPicPr>
          <p:nvPr/>
        </p:nvPicPr>
        <p:blipFill>
          <a:blip r:embed="rId2" cstate="print"/>
          <a:srcRect l="7059" t="6471" r="15882" b="10588"/>
          <a:stretch>
            <a:fillRect/>
          </a:stretch>
        </p:blipFill>
        <p:spPr bwMode="auto">
          <a:xfrm rot="5400000">
            <a:off x="6008493" y="1535306"/>
            <a:ext cx="3280025" cy="2647813"/>
          </a:xfrm>
          <a:prstGeom prst="rect">
            <a:avLst/>
          </a:prstGeom>
          <a:noFill/>
          <a:ln w="38100">
            <a:solidFill>
              <a:srgbClr val="9933FF"/>
            </a:solidFill>
          </a:ln>
        </p:spPr>
      </p:pic>
      <p:pic>
        <p:nvPicPr>
          <p:cNvPr id="5" name="Picture 4" descr="G:\AP Statistics\Other-Misc\Best Practice\4th Period Results.JPG"/>
          <p:cNvPicPr>
            <a:picLocks noChangeAspect="1"/>
          </p:cNvPicPr>
          <p:nvPr/>
        </p:nvPicPr>
        <p:blipFill>
          <a:blip r:embed="rId3" cstate="print"/>
          <a:srcRect l="8824" t="8824" r="13676" b="8824"/>
          <a:stretch>
            <a:fillRect/>
          </a:stretch>
        </p:blipFill>
        <p:spPr bwMode="auto">
          <a:xfrm rot="5400000">
            <a:off x="2945959" y="3578213"/>
            <a:ext cx="3352800" cy="274957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" name="Picture 5" descr="G:\AP Statistics\Other-Misc\Best Practice\7th Period Results.JPG"/>
          <p:cNvPicPr>
            <a:picLocks noChangeAspect="1"/>
          </p:cNvPicPr>
          <p:nvPr/>
        </p:nvPicPr>
        <p:blipFill>
          <a:blip r:embed="rId4" cstate="print"/>
          <a:srcRect l="13529" t="10147" r="9412" b="18529"/>
          <a:stretch>
            <a:fillRect/>
          </a:stretch>
        </p:blipFill>
        <p:spPr bwMode="auto">
          <a:xfrm>
            <a:off x="152400" y="1143000"/>
            <a:ext cx="2703754" cy="3352800"/>
          </a:xfrm>
          <a:prstGeom prst="rect">
            <a:avLst/>
          </a:prstGeom>
          <a:noFill/>
          <a:ln w="38100">
            <a:solidFill>
              <a:srgbClr val="9933FF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00400" y="1143000"/>
            <a:ext cx="2743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7030A0"/>
                </a:solidFill>
              </a:rPr>
              <a:t>According to an NCTM article, the true proportion of the time a Hershey’s Kiss will land on its base is .35.</a:t>
            </a:r>
            <a:endParaRPr lang="en-US" sz="2200" dirty="0">
              <a:solidFill>
                <a:srgbClr val="7030A0"/>
              </a:solidFill>
            </a:endParaRPr>
          </a:p>
        </p:txBody>
      </p:sp>
      <p:pic>
        <p:nvPicPr>
          <p:cNvPr id="1030" name="Picture 6" descr="https://encrypted-tbn0.gstatic.com/images?q=tbn:ANd9GcQn9eqLdJq9NGbzBRm0kMjXO9ClZzYxICFGNS-S-ZhVfdql8rcwV64VfDM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953000"/>
            <a:ext cx="2514600" cy="1299212"/>
          </a:xfrm>
          <a:prstGeom prst="rect">
            <a:avLst/>
          </a:prstGeom>
          <a:noFill/>
        </p:spPr>
      </p:pic>
      <p:pic>
        <p:nvPicPr>
          <p:cNvPr id="11" name="Picture 6" descr="https://encrypted-tbn0.gstatic.com/images?q=tbn:ANd9GcQn9eqLdJq9NGbzBRm0kMjXO9ClZzYxICFGNS-S-ZhVfdql8rcwV64VfDM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4953000"/>
            <a:ext cx="2514600" cy="1299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272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Gimme a Kiss! Introducing Confidence Intervals Using Hershey’s Kisses</vt:lpstr>
      <vt:lpstr>Credit</vt:lpstr>
      <vt:lpstr>Before Kisses…Price is Right Clip</vt:lpstr>
      <vt:lpstr>Data Collection</vt:lpstr>
      <vt:lpstr>Calculation of Interval</vt:lpstr>
      <vt:lpstr>Graph of the Intervals</vt:lpstr>
      <vt:lpstr>Pictures of Lisa’s 2014 Results</vt:lpstr>
    </vt:vector>
  </TitlesOfParts>
  <Company>Forsyth County School System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Gimme a Kiss! Introducing Confidence Intervals Using Hershey’s Kisses</dc:title>
  <dc:creator>lbrock</dc:creator>
  <cp:lastModifiedBy>lbrock</cp:lastModifiedBy>
  <cp:revision>16</cp:revision>
  <dcterms:created xsi:type="dcterms:W3CDTF">2014-05-21T14:01:14Z</dcterms:created>
  <dcterms:modified xsi:type="dcterms:W3CDTF">2014-05-21T16:24:35Z</dcterms:modified>
</cp:coreProperties>
</file>