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3" r:id="rId4"/>
    <p:sldId id="258" r:id="rId5"/>
    <p:sldId id="265" r:id="rId6"/>
    <p:sldId id="261" r:id="rId7"/>
    <p:sldId id="267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103" d="100"/>
          <a:sy n="103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648F48-9AFF-413E-9CE1-A896EED1647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773E9D-19E1-463B-A4BE-508872D5AF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alibri" pitchFamily="34" charset="0"/>
              </a:rPr>
              <a:t>How to Collect Data 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Quicker </a:t>
            </a:r>
            <a:r>
              <a:rPr lang="en-US" dirty="0">
                <a:solidFill>
                  <a:schemeClr val="tx1"/>
                </a:solidFill>
                <a:cs typeface="Calibri" pitchFamily="34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Class</a:t>
            </a:r>
            <a:r>
              <a:rPr lang="en-US" dirty="0" smtClean="0">
                <a:cs typeface="Calibri" pitchFamily="34" charset="0"/>
              </a:rPr>
              <a:t/>
            </a:r>
            <a:br>
              <a:rPr lang="en-US" dirty="0" smtClean="0">
                <a:cs typeface="Calibri" pitchFamily="34" charset="0"/>
              </a:rPr>
            </a:br>
            <a:endParaRPr lang="en-US" sz="1300" dirty="0">
              <a:cs typeface="Calibri" pitchFamily="34" charset="0"/>
            </a:endParaRPr>
          </a:p>
        </p:txBody>
      </p:sp>
      <p:pic>
        <p:nvPicPr>
          <p:cNvPr id="1028" name="Picture 4" descr="Primary Signature 202-12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4419600"/>
            <a:ext cx="333375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3124199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B</a:t>
            </a:r>
            <a:r>
              <a:rPr lang="en-US" sz="2400" i="1" dirty="0" smtClean="0"/>
              <a:t>y </a:t>
            </a:r>
            <a:r>
              <a:rPr lang="en-US" sz="2400" i="1" dirty="0" err="1" smtClean="0"/>
              <a:t>Kirstie</a:t>
            </a:r>
            <a:r>
              <a:rPr lang="en-US" sz="2400" i="1" dirty="0" smtClean="0"/>
              <a:t> Doehler</a:t>
            </a:r>
          </a:p>
          <a:p>
            <a:pPr algn="ctr"/>
            <a:r>
              <a:rPr lang="en-US" sz="2400" i="1" dirty="0" smtClean="0"/>
              <a:t>Assistant Professor of Statistics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Concluding Remarks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Collecting data using GF offers quick data collection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Students don’t have to come to the board or to instructor’s computer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</a:t>
            </a:r>
            <a:r>
              <a:rPr lang="en-US" dirty="0" smtClean="0">
                <a:solidFill>
                  <a:schemeClr val="tx1"/>
                </a:solidFill>
              </a:rPr>
              <a:t>data to be collected digitally </a:t>
            </a:r>
          </a:p>
          <a:p>
            <a:endParaRPr lang="en-US" dirty="0"/>
          </a:p>
          <a:p>
            <a:r>
              <a:rPr lang="en-US" dirty="0" smtClean="0"/>
              <a:t>Google Forms are easy to make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$ needed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computer lab?  </a:t>
            </a:r>
            <a:r>
              <a:rPr lang="en-US" dirty="0" smtClean="0">
                <a:sym typeface="Wingdings" pitchFamily="2" charset="2"/>
              </a:rPr>
              <a:t> No problem!</a:t>
            </a:r>
          </a:p>
          <a:p>
            <a:endParaRPr lang="en-US" dirty="0" smtClean="0"/>
          </a:p>
          <a:p>
            <a:r>
              <a:rPr lang="en-US" dirty="0" smtClean="0"/>
              <a:t>Note:  Other survey software besides GF could also work very well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 1 - How I collect data quicker in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Part 2 - Examples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A. Collecting data from class activities  </a:t>
            </a:r>
          </a:p>
          <a:p>
            <a:pPr marL="0" indent="0">
              <a:buNone/>
            </a:pPr>
            <a:r>
              <a:rPr lang="en-US" sz="2200" dirty="0" smtClean="0"/>
              <a:t>   B. Enhancing student reflection of academic performance  </a:t>
            </a:r>
          </a:p>
          <a:p>
            <a:pPr marL="0" indent="0">
              <a:buNone/>
            </a:pPr>
            <a:r>
              <a:rPr lang="en-US" sz="2200" dirty="0" smtClean="0"/>
              <a:t>   C. Performing Assessment  </a:t>
            </a:r>
          </a:p>
          <a:p>
            <a:pPr marL="0" indent="0">
              <a:buNone/>
            </a:pPr>
            <a:r>
              <a:rPr lang="en-US" sz="2200" dirty="0" smtClean="0"/>
              <a:t>   D. Gathering student feedback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 3 – 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20516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I Collect Data Quicker in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Google Forms (GF)!</a:t>
            </a:r>
          </a:p>
          <a:p>
            <a:pPr>
              <a:buFontTx/>
              <a:buChar char="-"/>
            </a:pPr>
            <a:r>
              <a:rPr lang="en-US" dirty="0"/>
              <a:t>GF is part of Google Drive  </a:t>
            </a:r>
          </a:p>
          <a:p>
            <a:pPr>
              <a:buFontTx/>
              <a:buChar char="-"/>
            </a:pPr>
            <a:r>
              <a:rPr lang="en-US" dirty="0" smtClean="0"/>
              <a:t>Gmail account needed</a:t>
            </a:r>
          </a:p>
          <a:p>
            <a:pPr>
              <a:buFontTx/>
              <a:buChar char="-"/>
            </a:pPr>
            <a:r>
              <a:rPr lang="en-US" dirty="0" smtClean="0"/>
              <a:t>Wikipedia says GF is: “a </a:t>
            </a:r>
            <a:r>
              <a:rPr lang="en-US" dirty="0"/>
              <a:t>tool that allows you to collect information via personalized survey or quiz</a:t>
            </a:r>
            <a:r>
              <a:rPr lang="en-US" dirty="0" smtClean="0"/>
              <a:t>.”</a:t>
            </a:r>
          </a:p>
          <a:p>
            <a:pPr>
              <a:buFontTx/>
              <a:buChar char="-"/>
            </a:pPr>
            <a:r>
              <a:rPr lang="en-US" dirty="0" smtClean="0"/>
              <a:t>Data collected is viewable in spreadsheet form and can be downloaded as a .</a:t>
            </a:r>
            <a:r>
              <a:rPr lang="en-US" dirty="0" err="1" smtClean="0"/>
              <a:t>xlsx</a:t>
            </a:r>
            <a:r>
              <a:rPr lang="en-US" dirty="0" smtClean="0"/>
              <a:t> file.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2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Activity –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 smtClean="0"/>
              <a:t>Least Squares Regression Challenge</a:t>
            </a:r>
          </a:p>
          <a:p>
            <a:pPr marL="0" indent="0" algn="ctr">
              <a:buNone/>
            </a:pPr>
            <a:endParaRPr lang="en-US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marL="0" indent="0">
              <a:buNone/>
            </a:pPr>
            <a:endParaRPr lang="en-US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marL="0" indent="0">
              <a:buNone/>
            </a:pPr>
            <a:endParaRPr lang="en-US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marL="0" indent="0">
              <a:buNone/>
            </a:pPr>
            <a:endParaRPr lang="en-US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marL="0" indent="0">
              <a:buNone/>
            </a:pPr>
            <a:endParaRPr lang="en-US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marL="342900" indent="-342900">
              <a:buAutoNum type="arabicPeriod"/>
            </a:pPr>
            <a:r>
              <a:rPr lang="en-US" sz="1800" dirty="0" smtClean="0"/>
              <a:t>Students are asked to draw the “best” line on graph.  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The (</a:t>
            </a:r>
            <a:r>
              <a:rPr lang="en-US" sz="1800" dirty="0" err="1" smtClean="0"/>
              <a:t>x,y</a:t>
            </a:r>
            <a:r>
              <a:rPr lang="en-US" sz="1800" dirty="0" smtClean="0"/>
              <a:t>) values of 2 coordinate points on their line are put into an Excel spreadsheet which is set up to tell them the equation of the line.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Students use a </a:t>
            </a:r>
            <a:r>
              <a:rPr lang="en-US" sz="1800" dirty="0" smtClean="0">
                <a:solidFill>
                  <a:schemeClr val="accent1"/>
                </a:solidFill>
              </a:rPr>
              <a:t>GF </a:t>
            </a:r>
            <a:r>
              <a:rPr lang="en-US" sz="1800" dirty="0" smtClean="0"/>
              <a:t>to enter the slope and intercept of their line.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The student whose line is “best” based on lowest SSE wins a prize.</a:t>
            </a:r>
            <a:endParaRPr lang="en-US" sz="1800" dirty="0"/>
          </a:p>
          <a:p>
            <a:pPr marL="0" indent="0" algn="ctr">
              <a:buNone/>
            </a:pPr>
            <a:endParaRPr lang="en-US" i="1" u="sng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449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257800"/>
            <a:ext cx="1066800" cy="13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Activity – Example #2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i="1" u="sng" dirty="0" smtClean="0"/>
                  <a:t>Age Discrimination? (</a:t>
                </a:r>
                <a:r>
                  <a:rPr lang="en-US" i="1" u="sng" dirty="0" err="1" smtClean="0"/>
                  <a:t>Rossman</a:t>
                </a:r>
                <a:r>
                  <a:rPr lang="en-US" i="1" u="sng" dirty="0" smtClean="0"/>
                  <a:t> &amp; Chance)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This activity is an introduction to concepts of hypothesis testing. 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3 of 10 workers loose their job from layoffs:</a:t>
                </a:r>
              </a:p>
              <a:p>
                <a:pPr marL="0" indent="0">
                  <a:buNone/>
                </a:pPr>
                <a:endParaRPr lang="en-US" sz="1400" i="1" u="sng" dirty="0"/>
              </a:p>
              <a:p>
                <a:pPr marL="0" indent="0">
                  <a:buNone/>
                </a:pPr>
                <a:endParaRPr lang="en-US" sz="1400" i="1" u="sng" dirty="0" smtClean="0"/>
              </a:p>
              <a:p>
                <a:pPr marL="0" indent="0">
                  <a:buNone/>
                </a:pPr>
                <a:endParaRPr lang="en-US" sz="1400" i="1" u="sng" dirty="0" smtClean="0"/>
              </a:p>
              <a:p>
                <a:pPr marL="342900" indent="-342900">
                  <a:buAutoNum type="arabicPeriod"/>
                </a:pPr>
                <a:endParaRPr lang="en-US" sz="1800" dirty="0" smtClean="0"/>
              </a:p>
              <a:p>
                <a:pPr marL="342900" indent="-342900">
                  <a:buAutoNum type="arabicPeriod"/>
                </a:pPr>
                <a:r>
                  <a:rPr lang="en-US" sz="1800" dirty="0" smtClean="0"/>
                  <a:t>There is one card representing the age of each worker.</a:t>
                </a:r>
              </a:p>
              <a:p>
                <a:pPr marL="342900" indent="-342900">
                  <a:buAutoNum type="arabicPeriod"/>
                </a:pPr>
                <a:r>
                  <a:rPr lang="en-US" sz="1800" dirty="0" smtClean="0"/>
                  <a:t>Cards shuffled &amp; 3 cards are randomly chosen to represent the 3 laid off employees </a:t>
                </a:r>
                <a:r>
                  <a:rPr lang="en-US" sz="1800" dirty="0" smtClean="0">
                    <a:sym typeface="Wingdings" pitchFamily="2" charset="2"/>
                  </a:rPr>
                  <a:t> Students 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 smtClean="0">
                            <a:latin typeface="Cambria Math"/>
                            <a:sym typeface="Wingdings" pitchFamily="2" charset="2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</m:acc>
                  </m:oMath>
                </a14:m>
                <a:endParaRPr lang="en-US" sz="1800" dirty="0" smtClean="0"/>
              </a:p>
              <a:p>
                <a:pPr marL="342900" indent="-342900">
                  <a:buAutoNum type="arabicPeriod"/>
                </a:pPr>
                <a:r>
                  <a:rPr lang="en-US" sz="1800" dirty="0" smtClean="0"/>
                  <a:t>Step 2 repeated 10 times</a:t>
                </a:r>
              </a:p>
              <a:p>
                <a:pPr marL="342900" indent="-342900">
                  <a:buAutoNum type="arabicPeriod"/>
                </a:pPr>
                <a:r>
                  <a:rPr lang="en-US" sz="1800" dirty="0" smtClean="0"/>
                  <a:t>Students use a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 GF </a:t>
                </a:r>
                <a:r>
                  <a:rPr lang="en-US" sz="1800" dirty="0" smtClean="0"/>
                  <a:t>to enter the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/>
                            <a:sym typeface="Wingdings" pitchFamily="2" charset="2"/>
                          </a:rPr>
                        </m:ctrlPr>
                      </m:accPr>
                      <m:e>
                        <m:r>
                          <a:rPr lang="en-US" sz="180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</m:acc>
                    <m:r>
                      <a:rPr lang="en-US" sz="1800" b="0" i="1" smtClean="0">
                        <a:latin typeface="Cambria Math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en-US" sz="1800" dirty="0" smtClean="0"/>
                  <a:t>values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09" y="3200400"/>
            <a:ext cx="699588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3352800" cy="119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8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Enhancing Student Reflection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u="sng" dirty="0" smtClean="0"/>
              <a:t>Students complete a Post-Exam Reflection via a GF</a:t>
            </a:r>
          </a:p>
          <a:p>
            <a:pPr marL="0" indent="0">
              <a:buNone/>
            </a:pPr>
            <a:endParaRPr lang="en-US" sz="2200" u="sng" dirty="0" smtClean="0"/>
          </a:p>
          <a:p>
            <a:pPr marL="0" indent="0">
              <a:buNone/>
            </a:pPr>
            <a:r>
              <a:rPr lang="en-US" sz="2200" dirty="0" smtClean="0"/>
              <a:t>Some items on GF were:</a:t>
            </a:r>
          </a:p>
          <a:p>
            <a:r>
              <a:rPr lang="en-US" sz="2200" dirty="0" smtClean="0"/>
              <a:t>1. Approximately how much time did you spend prepare for this exam?  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2a. What percentage of your time was spent going over class notes?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3a.  How many points did you loose due to careless mistakes?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4. Name at least 3 things you will do differently in preparing for the next exam.</a:t>
            </a:r>
            <a:endParaRPr lang="en-US" sz="2200" dirty="0"/>
          </a:p>
          <a:p>
            <a:pPr marL="0" indent="0">
              <a:buNone/>
            </a:pPr>
            <a:endParaRPr lang="en-US" sz="2200" u="sng" dirty="0" smtClean="0"/>
          </a:p>
          <a:p>
            <a:pPr marL="0" indent="0">
              <a:buNone/>
            </a:pP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9563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Performing Assessment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/>
              <a:t>25% of Final Exam was completed via GF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Questions on this part of the exam entailed:</a:t>
            </a:r>
          </a:p>
          <a:p>
            <a:r>
              <a:rPr lang="en-US" sz="1800" dirty="0" smtClean="0"/>
              <a:t>A few True/False</a:t>
            </a:r>
          </a:p>
          <a:p>
            <a:r>
              <a:rPr lang="en-US" sz="1800" dirty="0" smtClean="0"/>
              <a:t>A few multiple choice  </a:t>
            </a:r>
          </a:p>
          <a:p>
            <a:r>
              <a:rPr lang="en-US" sz="1800" dirty="0" smtClean="0"/>
              <a:t>Some short answer </a:t>
            </a:r>
          </a:p>
          <a:p>
            <a:r>
              <a:rPr lang="en-US" sz="1800" dirty="0" smtClean="0"/>
              <a:t>Some longer explanation questions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Benefits of collecting partial exam data via GF:</a:t>
            </a:r>
          </a:p>
          <a:p>
            <a:r>
              <a:rPr lang="en-US" sz="1800" dirty="0" smtClean="0"/>
              <a:t>You don’t really have to grade T/F or multiple choice questions</a:t>
            </a:r>
          </a:p>
          <a:p>
            <a:r>
              <a:rPr lang="en-US" sz="1800" dirty="0" smtClean="0"/>
              <a:t>You can grade one entire question for the whole class at once (helps with fair grading)</a:t>
            </a:r>
          </a:p>
          <a:p>
            <a:pPr marL="0" indent="0">
              <a:buNone/>
            </a:pPr>
            <a:endParaRPr lang="en-US" sz="1800" u="sng" dirty="0" smtClean="0"/>
          </a:p>
          <a:p>
            <a:pPr marL="0" indent="0">
              <a:buNone/>
            </a:pP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2297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Gather Student Feedback –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/>
              <a:t>Feedback on Alcohol Infusion Module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752335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Gather Student Feedback – Example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/>
              <a:t>Students give each other feedback on Presentations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endParaRPr lang="en-US" sz="1800" u="sn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86000"/>
            <a:ext cx="70485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5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rgbClr val="000000"/>
      </a:dk1>
      <a:lt1>
        <a:srgbClr val="D7EDBF"/>
      </a:lt1>
      <a:dk2>
        <a:srgbClr val="9C1D22"/>
      </a:dk2>
      <a:lt2>
        <a:srgbClr val="BDE296"/>
      </a:lt2>
      <a:accent1>
        <a:srgbClr val="000000"/>
      </a:accent1>
      <a:accent2>
        <a:srgbClr val="000000"/>
      </a:accent2>
      <a:accent3>
        <a:srgbClr val="FFCC66"/>
      </a:accent3>
      <a:accent4>
        <a:srgbClr val="BDE296"/>
      </a:accent4>
      <a:accent5>
        <a:srgbClr val="9C1D22"/>
      </a:accent5>
      <a:accent6>
        <a:srgbClr val="FFCC66"/>
      </a:accent6>
      <a:hlink>
        <a:srgbClr val="0C0C0C"/>
      </a:hlink>
      <a:folHlink>
        <a:srgbClr val="9C1D2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517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How to Collect Data  Quicker in Class </vt:lpstr>
      <vt:lpstr>Outline</vt:lpstr>
      <vt:lpstr>How I Collect Data Quicker in Class</vt:lpstr>
      <vt:lpstr>Class Activity – Example #1</vt:lpstr>
      <vt:lpstr>Class Activity – Example #2</vt:lpstr>
      <vt:lpstr>Enhancing Student Reflection</vt:lpstr>
      <vt:lpstr>Performing Assessment</vt:lpstr>
      <vt:lpstr>Gather Student Feedback – Example #1</vt:lpstr>
      <vt:lpstr>Gather Student Feedback – Example #2</vt:lpstr>
      <vt:lpstr>Concluding Remarks</vt:lpstr>
    </vt:vector>
  </TitlesOfParts>
  <Company>Elon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Collect Data  Quicker in Class</dc:title>
  <dc:creator>Kirsten Doehler</dc:creator>
  <cp:lastModifiedBy> </cp:lastModifiedBy>
  <cp:revision>18</cp:revision>
  <dcterms:created xsi:type="dcterms:W3CDTF">2013-05-22T19:29:53Z</dcterms:created>
  <dcterms:modified xsi:type="dcterms:W3CDTF">2013-05-23T20:12:28Z</dcterms:modified>
</cp:coreProperties>
</file>