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57" r:id="rId8"/>
    <p:sldId id="262" r:id="rId9"/>
    <p:sldId id="263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E31050-927C-4663-9754-588421AFBA31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7FD70F-1435-4EDE-AD5B-53EDAF4CEA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93" y="609600"/>
            <a:ext cx="7772400" cy="1470025"/>
          </a:xfrm>
        </p:spPr>
        <p:txBody>
          <a:bodyPr/>
          <a:lstStyle/>
          <a:p>
            <a:r>
              <a:rPr lang="en-US" sz="5000" dirty="0" err="1" smtClean="0">
                <a:solidFill>
                  <a:srgbClr val="FFC000"/>
                </a:solidFill>
              </a:rPr>
              <a:t>LazerQuest</a:t>
            </a:r>
            <a:r>
              <a:rPr lang="en-US" sz="5000" dirty="0" smtClean="0">
                <a:solidFill>
                  <a:srgbClr val="FFC000"/>
                </a:solidFill>
              </a:rPr>
              <a:t> ?</a:t>
            </a:r>
            <a:br>
              <a:rPr lang="en-US" sz="5000" dirty="0" smtClean="0">
                <a:solidFill>
                  <a:srgbClr val="FFC000"/>
                </a:solidFill>
              </a:rPr>
            </a:br>
            <a:r>
              <a:rPr lang="en-US" sz="5000" dirty="0" smtClean="0">
                <a:solidFill>
                  <a:srgbClr val="FFC000"/>
                </a:solidFill>
              </a:rPr>
              <a:t>YES!</a:t>
            </a:r>
            <a:endParaRPr lang="en-US" sz="5000" dirty="0">
              <a:solidFill>
                <a:srgbClr val="FFC000"/>
              </a:solidFill>
            </a:endParaRPr>
          </a:p>
        </p:txBody>
      </p:sp>
      <p:pic>
        <p:nvPicPr>
          <p:cNvPr id="4" name="Picture 3" descr="https://lh4.googleusercontent.com/-J3m4GoloseY/T6U57_36WRI/AAAAAAAuRT0/DfJ9fZ_CMcA/s180-no/Laser+Que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470563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4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Univariate</a:t>
            </a:r>
          </a:p>
          <a:p>
            <a:r>
              <a:rPr lang="en-US" dirty="0" smtClean="0"/>
              <a:t>Are boys better players?</a:t>
            </a:r>
          </a:p>
          <a:p>
            <a:r>
              <a:rPr lang="en-US" dirty="0" smtClean="0"/>
              <a:t>Do tall players score better?</a:t>
            </a:r>
          </a:p>
          <a:p>
            <a:r>
              <a:rPr lang="en-US" dirty="0" smtClean="0"/>
              <a:t>Which sensor gets more hits?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Bivariate</a:t>
            </a:r>
          </a:p>
          <a:p>
            <a:r>
              <a:rPr lang="en-US" dirty="0" smtClean="0"/>
              <a:t>Can you predict the score of game 2 from game 1?</a:t>
            </a:r>
          </a:p>
          <a:p>
            <a:r>
              <a:rPr lang="en-US" dirty="0" smtClean="0"/>
              <a:t>Association between rank and ratio percent?</a:t>
            </a:r>
          </a:p>
          <a:p>
            <a:r>
              <a:rPr lang="en-US" dirty="0" smtClean="0"/>
              <a:t>Association between shoulder hits and front hits?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C000"/>
                </a:solidFill>
              </a:rPr>
              <a:t>Sample Questions</a:t>
            </a:r>
            <a:endParaRPr lang="en-US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133600"/>
            <a:ext cx="7010400" cy="12192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Grading Rubric</a:t>
            </a:r>
            <a:endParaRPr lang="en-US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Question </a:t>
            </a:r>
            <a:r>
              <a:rPr lang="en-US" sz="3200" dirty="0">
                <a:solidFill>
                  <a:srgbClr val="002060"/>
                </a:solidFill>
              </a:rPr>
              <a:t>#1 (Univariate)			30 </a:t>
            </a:r>
            <a:r>
              <a:rPr lang="en-US" sz="3200" dirty="0" err="1">
                <a:solidFill>
                  <a:srgbClr val="002060"/>
                </a:solidFill>
              </a:rPr>
              <a:t>pts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smtClean="0"/>
              <a:t>at </a:t>
            </a:r>
            <a:r>
              <a:rPr lang="en-US" sz="3200" dirty="0"/>
              <a:t>least two different types of graphs </a:t>
            </a:r>
            <a:r>
              <a:rPr lang="en-US" sz="3200" dirty="0" smtClean="0"/>
              <a:t>to compare data sets</a:t>
            </a:r>
          </a:p>
          <a:p>
            <a:r>
              <a:rPr lang="en-US" sz="3200" dirty="0" smtClean="0"/>
              <a:t>summary </a:t>
            </a:r>
            <a:r>
              <a:rPr lang="en-US" sz="3200" dirty="0"/>
              <a:t>statistics displayed for each </a:t>
            </a:r>
            <a:r>
              <a:rPr lang="en-US" sz="3200" dirty="0" smtClean="0"/>
              <a:t>               data </a:t>
            </a:r>
            <a:r>
              <a:rPr lang="en-US" sz="3200" dirty="0"/>
              <a:t>set</a:t>
            </a:r>
          </a:p>
          <a:p>
            <a:r>
              <a:rPr lang="en-US" sz="3200" dirty="0" smtClean="0"/>
              <a:t>SOCS  </a:t>
            </a:r>
            <a:r>
              <a:rPr lang="en-US" sz="3200" dirty="0"/>
              <a:t>- comparative wording; </a:t>
            </a:r>
            <a:r>
              <a:rPr lang="en-US" sz="3200" dirty="0" smtClean="0"/>
              <a:t>refer to graphs and stats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Univariate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Question #2 (Bivariate)			40 </a:t>
            </a:r>
            <a:r>
              <a:rPr lang="en-US" sz="3200" dirty="0" err="1">
                <a:solidFill>
                  <a:srgbClr val="002060"/>
                </a:solidFill>
              </a:rPr>
              <a:t>pts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smtClean="0"/>
              <a:t>scatterplot </a:t>
            </a:r>
            <a:r>
              <a:rPr lang="en-US" sz="3200" dirty="0"/>
              <a:t>shows line of best fit</a:t>
            </a:r>
          </a:p>
          <a:p>
            <a:r>
              <a:rPr lang="en-US" sz="3200" dirty="0" smtClean="0"/>
              <a:t>residual </a:t>
            </a:r>
            <a:r>
              <a:rPr lang="en-US" sz="3200" dirty="0"/>
              <a:t>plot</a:t>
            </a:r>
          </a:p>
          <a:p>
            <a:r>
              <a:rPr lang="en-US" sz="3200" dirty="0" smtClean="0"/>
              <a:t>regression </a:t>
            </a:r>
            <a:r>
              <a:rPr lang="en-US" sz="3200" dirty="0"/>
              <a:t>analysis included</a:t>
            </a:r>
          </a:p>
          <a:p>
            <a:r>
              <a:rPr lang="en-US" sz="3200" dirty="0" smtClean="0"/>
              <a:t>description </a:t>
            </a:r>
            <a:r>
              <a:rPr lang="en-US" sz="3200" dirty="0"/>
              <a:t>of scatterplot</a:t>
            </a:r>
          </a:p>
          <a:p>
            <a:r>
              <a:rPr lang="en-US" sz="3200" dirty="0" smtClean="0"/>
              <a:t>interpretation </a:t>
            </a:r>
            <a:r>
              <a:rPr lang="en-US" sz="3200" dirty="0"/>
              <a:t>of slope, r, r</a:t>
            </a:r>
            <a:r>
              <a:rPr lang="en-US" sz="3200" baseline="30000" dirty="0"/>
              <a:t>2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41910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Bivariate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Presentation</a:t>
            </a:r>
            <a:r>
              <a:rPr lang="en-US" dirty="0">
                <a:solidFill>
                  <a:srgbClr val="002060"/>
                </a:solidFill>
              </a:rPr>
              <a:t>					</a:t>
            </a:r>
            <a:r>
              <a:rPr lang="en-US" dirty="0" smtClean="0">
                <a:solidFill>
                  <a:srgbClr val="002060"/>
                </a:solidFill>
              </a:rPr>
              <a:t>	10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pts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/>
              <a:t>stays </a:t>
            </a:r>
            <a:r>
              <a:rPr lang="en-US" dirty="0"/>
              <a:t>within time </a:t>
            </a:r>
            <a:r>
              <a:rPr lang="en-US" dirty="0" smtClean="0"/>
              <a:t>limit</a:t>
            </a:r>
          </a:p>
          <a:p>
            <a:r>
              <a:rPr lang="en-US" dirty="0" smtClean="0"/>
              <a:t>makes </a:t>
            </a:r>
            <a:r>
              <a:rPr lang="en-US" dirty="0"/>
              <a:t>eye contact; speaks clearly and at moderate rate</a:t>
            </a:r>
          </a:p>
          <a:p>
            <a:r>
              <a:rPr lang="en-US" dirty="0" smtClean="0"/>
              <a:t>engages </a:t>
            </a:r>
            <a:r>
              <a:rPr lang="en-US" dirty="0"/>
              <a:t>the audience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Poster display				</a:t>
            </a:r>
            <a:r>
              <a:rPr lang="en-US" dirty="0" smtClean="0">
                <a:solidFill>
                  <a:srgbClr val="002060"/>
                </a:solidFill>
              </a:rPr>
              <a:t>	10 </a:t>
            </a:r>
            <a:r>
              <a:rPr lang="en-US" dirty="0" err="1">
                <a:solidFill>
                  <a:srgbClr val="002060"/>
                </a:solidFill>
              </a:rPr>
              <a:t>pts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/>
              <a:t>has </a:t>
            </a:r>
            <a:r>
              <a:rPr lang="en-US" dirty="0"/>
              <a:t>a title and states question clearly</a:t>
            </a:r>
          </a:p>
          <a:p>
            <a:r>
              <a:rPr lang="en-US" dirty="0" smtClean="0"/>
              <a:t>presents </a:t>
            </a:r>
            <a:r>
              <a:rPr lang="en-US" dirty="0"/>
              <a:t>results clearly</a:t>
            </a:r>
          </a:p>
          <a:p>
            <a:r>
              <a:rPr lang="en-US" dirty="0" smtClean="0"/>
              <a:t>neat </a:t>
            </a:r>
            <a:r>
              <a:rPr lang="en-US" dirty="0"/>
              <a:t>and </a:t>
            </a:r>
            <a:r>
              <a:rPr lang="en-US" dirty="0" smtClean="0"/>
              <a:t>organized</a:t>
            </a:r>
            <a:r>
              <a:rPr lang="en-US" dirty="0"/>
              <a:t>; uses color </a:t>
            </a:r>
            <a:r>
              <a:rPr lang="en-US" dirty="0" smtClean="0"/>
              <a:t>judiciously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Enter </a:t>
            </a:r>
            <a:r>
              <a:rPr lang="en-US" dirty="0">
                <a:solidFill>
                  <a:srgbClr val="002060"/>
                </a:solidFill>
              </a:rPr>
              <a:t>data into Google form </a:t>
            </a:r>
            <a:r>
              <a:rPr lang="en-US" dirty="0" smtClean="0">
                <a:solidFill>
                  <a:srgbClr val="002060"/>
                </a:solidFill>
              </a:rPr>
              <a:t>by deadline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10 </a:t>
            </a:r>
            <a:r>
              <a:rPr lang="en-US" dirty="0" err="1">
                <a:solidFill>
                  <a:srgbClr val="002060"/>
                </a:solidFill>
              </a:rPr>
              <a:t>pts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Rest of the points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6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This year I had 48 kids in two sections.</a:t>
            </a:r>
          </a:p>
          <a:p>
            <a:r>
              <a:rPr lang="en-US" sz="4000" dirty="0" smtClean="0"/>
              <a:t>Next year – 110 signed up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334000" cy="1219200"/>
          </a:xfrm>
        </p:spPr>
        <p:txBody>
          <a:bodyPr>
            <a:normAutofit/>
          </a:bodyPr>
          <a:lstStyle/>
          <a:p>
            <a:r>
              <a:rPr lang="en-US" sz="7000" dirty="0" smtClean="0">
                <a:solidFill>
                  <a:srgbClr val="FFC000"/>
                </a:solidFill>
              </a:rPr>
              <a:t>Coincidence?</a:t>
            </a:r>
            <a:endParaRPr lang="en-US" sz="7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648200"/>
            <a:ext cx="5035263" cy="762000"/>
          </a:xfrm>
        </p:spPr>
        <p:txBody>
          <a:bodyPr/>
          <a:lstStyle/>
          <a:p>
            <a:r>
              <a:rPr lang="en-US" dirty="0" smtClean="0"/>
              <a:t>Hi-tech tag using lasers.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400800" cy="11430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C000"/>
                </a:solidFill>
              </a:rPr>
              <a:t>What is </a:t>
            </a:r>
            <a:r>
              <a:rPr lang="en-US" sz="5000" dirty="0" err="1" smtClean="0">
                <a:solidFill>
                  <a:srgbClr val="FFC000"/>
                </a:solidFill>
              </a:rPr>
              <a:t>Lazer</a:t>
            </a:r>
            <a:r>
              <a:rPr lang="en-US" sz="5000" dirty="0" smtClean="0">
                <a:solidFill>
                  <a:srgbClr val="FFC000"/>
                </a:solidFill>
              </a:rPr>
              <a:t> Quest?</a:t>
            </a:r>
            <a:endParaRPr lang="en-US" sz="5000" dirty="0">
              <a:solidFill>
                <a:srgbClr val="FFC000"/>
              </a:solidFill>
            </a:endParaRPr>
          </a:p>
        </p:txBody>
      </p:sp>
      <p:pic>
        <p:nvPicPr>
          <p:cNvPr id="4" name="Picture 3" descr="Ph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2438400" cy="239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11336"/>
            <a:ext cx="4752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C000"/>
                </a:solidFill>
              </a:rPr>
              <a:t>The Equipment</a:t>
            </a:r>
            <a:endParaRPr lang="en-US" sz="50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s://encrypted-tbn3.gstatic.com/images?q=tbn:ANd9GcTl6mcKAzSOIv-TWx7IWS8IyMnLOO7nGOMlsCBTp4F1xn0oNk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1905000"/>
            <a:ext cx="5646462" cy="355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C000"/>
                </a:solidFill>
              </a:rPr>
              <a:t>Light and Optics</a:t>
            </a:r>
          </a:p>
          <a:p>
            <a:r>
              <a:rPr lang="en-US" dirty="0" smtClean="0"/>
              <a:t>The law of reflection, angle of reflection and point of incidence</a:t>
            </a:r>
          </a:p>
          <a:p>
            <a:r>
              <a:rPr lang="en-US" dirty="0" smtClean="0"/>
              <a:t>The law of refraction and angle of refraction</a:t>
            </a:r>
          </a:p>
          <a:p>
            <a:r>
              <a:rPr lang="en-US" dirty="0" smtClean="0"/>
              <a:t>The Visible Spectrum, including dispersion, the electromagnetic spectrum and the colors of white light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64573"/>
            <a:ext cx="3733800" cy="20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To generate “messy data” –  unpredictable data whose analysis is not immediately obvious. (not the standard textbook fare). </a:t>
            </a:r>
          </a:p>
          <a:p>
            <a:endParaRPr lang="en-US" sz="3000" dirty="0"/>
          </a:p>
          <a:p>
            <a:r>
              <a:rPr lang="en-US" sz="3000" dirty="0" smtClean="0"/>
              <a:t>Team building:   </a:t>
            </a:r>
            <a:r>
              <a:rPr lang="en-US" sz="3000" dirty="0"/>
              <a:t>AP Stats is often </a:t>
            </a:r>
            <a:r>
              <a:rPr lang="en-US" sz="3000" dirty="0"/>
              <a:t>a</a:t>
            </a:r>
            <a:r>
              <a:rPr lang="en-US" sz="3000" dirty="0" smtClean="0"/>
              <a:t> </a:t>
            </a:r>
            <a:r>
              <a:rPr lang="en-US" sz="3000" dirty="0"/>
              <a:t>first AP course for many students.  They need to learn to trust each other, to ask questions in class, and to learn how to form study group.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257800" cy="9906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C000"/>
                </a:solidFill>
              </a:rPr>
              <a:t>Why </a:t>
            </a:r>
            <a:r>
              <a:rPr lang="en-US" sz="5000" dirty="0" err="1" smtClean="0">
                <a:solidFill>
                  <a:srgbClr val="FFC000"/>
                </a:solidFill>
              </a:rPr>
              <a:t>Lazer</a:t>
            </a:r>
            <a:r>
              <a:rPr lang="en-US" sz="5000" dirty="0" smtClean="0">
                <a:solidFill>
                  <a:srgbClr val="FFC000"/>
                </a:solidFill>
              </a:rPr>
              <a:t> Quest ?</a:t>
            </a:r>
            <a:endParaRPr lang="en-US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0"/>
            <a:ext cx="6858000" cy="25146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</a:rPr>
              <a:t>But…</a:t>
            </a:r>
            <a:br>
              <a:rPr lang="en-US" sz="7200" dirty="0" smtClean="0">
                <a:solidFill>
                  <a:srgbClr val="FFC000"/>
                </a:solidFill>
              </a:rPr>
            </a:br>
            <a:r>
              <a:rPr lang="en-US" sz="7200" dirty="0" smtClean="0">
                <a:solidFill>
                  <a:srgbClr val="FFC000"/>
                </a:solidFill>
              </a:rPr>
              <a:t/>
            </a:r>
            <a:br>
              <a:rPr lang="en-US" sz="7200" dirty="0" smtClean="0">
                <a:solidFill>
                  <a:srgbClr val="FFC000"/>
                </a:solidFill>
              </a:rPr>
            </a:br>
            <a:r>
              <a:rPr lang="en-US" sz="7000" dirty="0" smtClean="0">
                <a:solidFill>
                  <a:srgbClr val="FFC000"/>
                </a:solidFill>
              </a:rPr>
              <a:t>Where’s the stats?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621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6206836"/>
            <a:ext cx="26670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The Data Sheet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3905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338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Collect “messy” data to analyze in multiple ways.</a:t>
            </a:r>
          </a:p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 to formulate a statistical question.</a:t>
            </a:r>
          </a:p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 how to use Minitab to compare distributions.</a:t>
            </a:r>
          </a:p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 findings to peers within a specific time limit.</a:t>
            </a:r>
          </a:p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visual display of analysis that is correct and easy to understand.</a:t>
            </a:r>
          </a:p>
          <a:p>
            <a:pPr lv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Have fun and make the rest of the school jealous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19800" cy="1219200"/>
          </a:xfrm>
        </p:spPr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FFC000"/>
                </a:solidFill>
              </a:rPr>
              <a:t>The Real Purpose</a:t>
            </a:r>
            <a:endParaRPr lang="en-US" sz="5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Play two games of </a:t>
            </a:r>
            <a:r>
              <a:rPr lang="en-US" sz="2800" dirty="0" err="1"/>
              <a:t>lazer</a:t>
            </a:r>
            <a:r>
              <a:rPr lang="en-US" sz="2800" dirty="0"/>
              <a:t> tag.</a:t>
            </a:r>
          </a:p>
          <a:p>
            <a:pPr lvl="0"/>
            <a:r>
              <a:rPr lang="en-US" sz="2800" dirty="0"/>
              <a:t>Enter all the data from each game in the Google form (link on edmodo).</a:t>
            </a:r>
          </a:p>
          <a:p>
            <a:pPr lvl="0"/>
            <a:r>
              <a:rPr lang="en-US" sz="2800" dirty="0"/>
              <a:t>Choose a partner – you MUST work in teams.</a:t>
            </a:r>
          </a:p>
          <a:p>
            <a:pPr lvl="0"/>
            <a:r>
              <a:rPr lang="en-US" sz="2800" dirty="0" smtClean="0"/>
              <a:t>Use </a:t>
            </a:r>
            <a:r>
              <a:rPr lang="en-US" sz="2800" dirty="0"/>
              <a:t>Minitab to analyze and </a:t>
            </a:r>
            <a:r>
              <a:rPr lang="en-US" sz="2800" dirty="0" smtClean="0"/>
              <a:t>two questions.</a:t>
            </a:r>
            <a:endParaRPr lang="en-US" sz="2800" dirty="0"/>
          </a:p>
          <a:p>
            <a:pPr lvl="0"/>
            <a:r>
              <a:rPr lang="en-US" sz="2800" dirty="0"/>
              <a:t>Create a poster (</a:t>
            </a:r>
            <a:r>
              <a:rPr lang="en-US" sz="2800" dirty="0" err="1"/>
              <a:t>tagboard</a:t>
            </a:r>
            <a:r>
              <a:rPr lang="en-US" sz="2800" dirty="0"/>
              <a:t> provided) that presents your results clearly.</a:t>
            </a:r>
          </a:p>
          <a:p>
            <a:pPr lvl="0"/>
            <a:r>
              <a:rPr lang="en-US" sz="2800" dirty="0"/>
              <a:t>Create a 3-5 minute presentation of your results.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C000"/>
                </a:solidFill>
              </a:rPr>
              <a:t>The Devil’s in the Details</a:t>
            </a:r>
            <a:endParaRPr lang="en-US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219</TotalTime>
  <Words>343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LazerQuest ? YES!</vt:lpstr>
      <vt:lpstr>What is Lazer Quest?</vt:lpstr>
      <vt:lpstr>The Equipment</vt:lpstr>
      <vt:lpstr>PowerPoint Presentation</vt:lpstr>
      <vt:lpstr>Why Lazer Quest ?</vt:lpstr>
      <vt:lpstr>But…  Where’s the stats? </vt:lpstr>
      <vt:lpstr>PowerPoint Presentation</vt:lpstr>
      <vt:lpstr>The Real Purpose</vt:lpstr>
      <vt:lpstr>The Devil’s in the Details</vt:lpstr>
      <vt:lpstr>Sample Questions</vt:lpstr>
      <vt:lpstr>Grading Rubric</vt:lpstr>
      <vt:lpstr>Univariate</vt:lpstr>
      <vt:lpstr>Bivariate</vt:lpstr>
      <vt:lpstr>Rest of the points</vt:lpstr>
      <vt:lpstr>Coincidence?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Statistics of LazerQuest</dc:title>
  <dc:creator>Mary O. Harrison</dc:creator>
  <cp:lastModifiedBy>Mary O. Harrison</cp:lastModifiedBy>
  <cp:revision>17</cp:revision>
  <dcterms:created xsi:type="dcterms:W3CDTF">2013-06-04T22:21:24Z</dcterms:created>
  <dcterms:modified xsi:type="dcterms:W3CDTF">2013-06-05T02:00:46Z</dcterms:modified>
</cp:coreProperties>
</file>