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9" r:id="rId2"/>
    <p:sldId id="259" r:id="rId3"/>
    <p:sldId id="269" r:id="rId4"/>
    <p:sldId id="270" r:id="rId5"/>
    <p:sldId id="271" r:id="rId6"/>
    <p:sldId id="260" r:id="rId7"/>
    <p:sldId id="278" r:id="rId8"/>
    <p:sldId id="261" r:id="rId9"/>
    <p:sldId id="263" r:id="rId10"/>
    <p:sldId id="256" r:id="rId11"/>
    <p:sldId id="272" r:id="rId12"/>
    <p:sldId id="262" r:id="rId13"/>
    <p:sldId id="273" r:id="rId14"/>
    <p:sldId id="274" r:id="rId15"/>
    <p:sldId id="275" r:id="rId16"/>
    <p:sldId id="276" r:id="rId17"/>
    <p:sldId id="277"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3488" autoAdjust="0"/>
  </p:normalViewPr>
  <p:slideViewPr>
    <p:cSldViewPr>
      <p:cViewPr varScale="1">
        <p:scale>
          <a:sx n="53" d="100"/>
          <a:sy n="53" d="100"/>
        </p:scale>
        <p:origin x="-185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52E6C-4570-41F2-B6B4-5FB1C82832D1}" type="datetimeFigureOut">
              <a:rPr lang="en-US" smtClean="0"/>
              <a:t>5/30/2016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3AFB6-224F-48E6-BDFE-B6722A367130}" type="slidenum">
              <a:rPr lang="en-US" smtClean="0"/>
              <a:t>‹#›</a:t>
            </a:fld>
            <a:endParaRPr lang="en-US" dirty="0"/>
          </a:p>
        </p:txBody>
      </p:sp>
    </p:spTree>
    <p:extLst>
      <p:ext uri="{BB962C8B-B14F-4D97-AF65-F5344CB8AC3E}">
        <p14:creationId xmlns:p14="http://schemas.microsoft.com/office/powerpoint/2010/main" val="3866068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 is heavily Republican.</a:t>
            </a:r>
            <a:r>
              <a:rPr lang="en-US" baseline="0" dirty="0" smtClean="0"/>
              <a:t> Fox News is popular. Bad graph- y-axis is truncated. Exaggerates differences in bars to make it seem that there has been a tremendous rise in the number of Mexicans crossing the border.</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2</a:t>
            </a:fld>
            <a:endParaRPr lang="en-US" dirty="0"/>
          </a:p>
        </p:txBody>
      </p:sp>
    </p:spTree>
    <p:extLst>
      <p:ext uri="{BB962C8B-B14F-4D97-AF65-F5344CB8AC3E}">
        <p14:creationId xmlns:p14="http://schemas.microsoft.com/office/powerpoint/2010/main" val="648846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in fishing nets</a:t>
            </a:r>
            <a:r>
              <a:rPr lang="en-US" baseline="0" dirty="0" smtClean="0"/>
              <a:t> to illustrate relationship between interval size and confidence.</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11</a:t>
            </a:fld>
            <a:endParaRPr lang="en-US" dirty="0"/>
          </a:p>
        </p:txBody>
      </p:sp>
    </p:spTree>
    <p:extLst>
      <p:ext uri="{BB962C8B-B14F-4D97-AF65-F5344CB8AC3E}">
        <p14:creationId xmlns:p14="http://schemas.microsoft.com/office/powerpoint/2010/main" val="749512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you “prove” that Marvel movies are all successful blockbusters? No. All of these are successful blockbusters</a:t>
            </a:r>
            <a:r>
              <a:rPr lang="en-US" baseline="0" dirty="0" smtClean="0"/>
              <a:t>. If </a:t>
            </a:r>
            <a:r>
              <a:rPr lang="en-US" baseline="0" dirty="0" err="1" smtClean="0"/>
              <a:t>Dr</a:t>
            </a:r>
            <a:r>
              <a:rPr lang="en-US" baseline="0" dirty="0" smtClean="0"/>
              <a:t> Strange is a successful blockbuster does that “</a:t>
            </a:r>
            <a:r>
              <a:rPr lang="en-US" dirty="0" smtClean="0"/>
              <a:t>prove” that Marvel movies are all successful blockbusters? No. </a:t>
            </a:r>
            <a:r>
              <a:rPr lang="en-US" baseline="0" dirty="0" smtClean="0"/>
              <a:t>If Black Panther or </a:t>
            </a:r>
            <a:r>
              <a:rPr lang="en-US" baseline="0" dirty="0" err="1" smtClean="0"/>
              <a:t>Inhumans</a:t>
            </a:r>
            <a:r>
              <a:rPr lang="en-US" baseline="0" dirty="0" smtClean="0"/>
              <a:t> or Captain Marvel are all successful blockbusters does that “</a:t>
            </a:r>
            <a:r>
              <a:rPr lang="en-US" dirty="0" smtClean="0"/>
              <a:t>prove” that Marvel movies are all successful blockbusters? No. One Great Lakes</a:t>
            </a:r>
            <a:r>
              <a:rPr lang="en-US" baseline="0" dirty="0" smtClean="0"/>
              <a:t> Avengers flop and my null hypothesis is wrong. They would ALL have to be successful blockbusters to prove that’s true; can’t prove it, can’t “accept” it. We are waiting on the time when we might find ONE COUNTEREXAMPLE to disprove the null hypothesis.</a:t>
            </a:r>
            <a:endParaRPr lang="en-US" dirty="0" smtClean="0"/>
          </a:p>
          <a:p>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12</a:t>
            </a:fld>
            <a:endParaRPr lang="en-US" dirty="0"/>
          </a:p>
        </p:txBody>
      </p:sp>
    </p:spTree>
    <p:extLst>
      <p:ext uri="{BB962C8B-B14F-4D97-AF65-F5344CB8AC3E}">
        <p14:creationId xmlns:p14="http://schemas.microsoft.com/office/powerpoint/2010/main" val="211208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determines “best linear fit”? High r</a:t>
            </a:r>
            <a:r>
              <a:rPr lang="en-US" baseline="30000" dirty="0" smtClean="0"/>
              <a:t>2</a:t>
            </a:r>
            <a:r>
              <a:rPr lang="en-US" baseline="0" dirty="0" smtClean="0"/>
              <a:t> or no pattern in the residual plot? No pattern in the residual plot!- which means that no other model besides linear is appropriate. The first and third are out because they are not appropriate for Chapel and the first one is terrible because it’s not appropriate and doesn’t fit. The Hulk hoodie fits perfect but it’s not appropriate for Chapel and will get me an early school- there’s something better. </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13</a:t>
            </a:fld>
            <a:endParaRPr lang="en-US" dirty="0"/>
          </a:p>
        </p:txBody>
      </p:sp>
    </p:spTree>
    <p:extLst>
      <p:ext uri="{BB962C8B-B14F-4D97-AF65-F5344CB8AC3E}">
        <p14:creationId xmlns:p14="http://schemas.microsoft.com/office/powerpoint/2010/main" val="352321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Lady Gaga. Not appropriate</a:t>
            </a:r>
            <a:r>
              <a:rPr lang="en-US" baseline="0" dirty="0" smtClean="0"/>
              <a:t> for Spring Formal/ Prom and doesn’t really fit.</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14</a:t>
            </a:fld>
            <a:endParaRPr lang="en-US" dirty="0"/>
          </a:p>
        </p:txBody>
      </p:sp>
    </p:spTree>
    <p:extLst>
      <p:ext uri="{BB962C8B-B14F-4D97-AF65-F5344CB8AC3E}">
        <p14:creationId xmlns:p14="http://schemas.microsoft.com/office/powerpoint/2010/main" val="409432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Fits well but</a:t>
            </a:r>
            <a:r>
              <a:rPr lang="en-US" baseline="0" dirty="0" smtClean="0"/>
              <a:t> is not an appropriate Spring Formal/ Prom dress.</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15</a:t>
            </a:fld>
            <a:endParaRPr lang="en-US" dirty="0"/>
          </a:p>
        </p:txBody>
      </p:sp>
    </p:spTree>
    <p:extLst>
      <p:ext uri="{BB962C8B-B14F-4D97-AF65-F5344CB8AC3E}">
        <p14:creationId xmlns:p14="http://schemas.microsoft.com/office/powerpoint/2010/main" val="272584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appropriate</a:t>
            </a:r>
            <a:r>
              <a:rPr lang="en-US" baseline="0" dirty="0" smtClean="0"/>
              <a:t> Spring Formal. Prom dress but doesn’t fit well.</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16</a:t>
            </a:fld>
            <a:endParaRPr lang="en-US" dirty="0"/>
          </a:p>
        </p:txBody>
      </p:sp>
    </p:spTree>
    <p:extLst>
      <p:ext uri="{BB962C8B-B14F-4D97-AF65-F5344CB8AC3E}">
        <p14:creationId xmlns:p14="http://schemas.microsoft.com/office/powerpoint/2010/main" val="232125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Gambling is always</a:t>
            </a:r>
            <a:r>
              <a:rPr lang="en-US" baseline="0" dirty="0" smtClean="0"/>
              <a:t> interesting to my students. </a:t>
            </a:r>
            <a:r>
              <a:rPr lang="en-US" dirty="0" smtClean="0"/>
              <a:t>Randomization-</a:t>
            </a:r>
            <a:r>
              <a:rPr lang="en-US" baseline="0" dirty="0" smtClean="0"/>
              <a:t> scratch off numbers are not randomized. Dr. Srivastava figured out winning tickets have numbers that occur only once and in a row/ column.</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3</a:t>
            </a:fld>
            <a:endParaRPr lang="en-US" dirty="0"/>
          </a:p>
        </p:txBody>
      </p:sp>
    </p:spTree>
    <p:extLst>
      <p:ext uri="{BB962C8B-B14F-4D97-AF65-F5344CB8AC3E}">
        <p14:creationId xmlns:p14="http://schemas.microsoft.com/office/powerpoint/2010/main" val="16811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love the story of this lazy bum</a:t>
            </a:r>
            <a:r>
              <a:rPr lang="en-US" baseline="0" dirty="0" smtClean="0"/>
              <a:t> who used get-rich-quick-schemes to make money and hit it big with this game show.</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4</a:t>
            </a:fld>
            <a:endParaRPr lang="en-US" dirty="0"/>
          </a:p>
        </p:txBody>
      </p:sp>
    </p:spTree>
    <p:extLst>
      <p:ext uri="{BB962C8B-B14F-4D97-AF65-F5344CB8AC3E}">
        <p14:creationId xmlns:p14="http://schemas.microsoft.com/office/powerpoint/2010/main" val="175409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story of one of their peers and the school next door always grabs their attention.</a:t>
            </a:r>
            <a:r>
              <a:rPr lang="en-US" baseline="0" dirty="0" smtClean="0"/>
              <a:t> I mention about this preacher’s kid using what I have taught him for evil.</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5</a:t>
            </a:fld>
            <a:endParaRPr lang="en-US" dirty="0"/>
          </a:p>
        </p:txBody>
      </p:sp>
    </p:spTree>
    <p:extLst>
      <p:ext uri="{BB962C8B-B14F-4D97-AF65-F5344CB8AC3E}">
        <p14:creationId xmlns:p14="http://schemas.microsoft.com/office/powerpoint/2010/main" val="396126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Thompson</a:t>
            </a:r>
            <a:r>
              <a:rPr lang="en-US" baseline="0" dirty="0" smtClean="0"/>
              <a:t> is a very difficult English teacher that all students know and loathe. I pick a smart kid and ask what his grade does to the curve/ average. They all know what a “curve-breaker” is.</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6</a:t>
            </a:fld>
            <a:endParaRPr lang="en-US" dirty="0"/>
          </a:p>
        </p:txBody>
      </p:sp>
    </p:spTree>
    <p:extLst>
      <p:ext uri="{BB962C8B-B14F-4D97-AF65-F5344CB8AC3E}">
        <p14:creationId xmlns:p14="http://schemas.microsoft.com/office/powerpoint/2010/main" val="152575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 Government is a VERY easy class at my</a:t>
            </a:r>
            <a:r>
              <a:rPr lang="en-US" baseline="0" dirty="0" smtClean="0"/>
              <a:t> school. I ask about a student from a lower grade taking it. They all know what his lame score does to the average.</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7</a:t>
            </a:fld>
            <a:endParaRPr lang="en-US" dirty="0"/>
          </a:p>
        </p:txBody>
      </p:sp>
    </p:spTree>
    <p:extLst>
      <p:ext uri="{BB962C8B-B14F-4D97-AF65-F5344CB8AC3E}">
        <p14:creationId xmlns:p14="http://schemas.microsoft.com/office/powerpoint/2010/main" val="347209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a:t>
            </a:r>
            <a:r>
              <a:rPr lang="en-US" baseline="0" dirty="0" smtClean="0"/>
              <a:t> in a punch bowl and a cup or bring in ice cream to share with the kids. Talk about the variability of ice cream in the tub. Talk about the variability in the tub once you’ve taken out a scoop. Are you more sure or less sure of the amount left? Subtracting variables does not subtract variation but adds it. </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8</a:t>
            </a:fld>
            <a:endParaRPr lang="en-US" dirty="0"/>
          </a:p>
        </p:txBody>
      </p:sp>
    </p:spTree>
    <p:extLst>
      <p:ext uri="{BB962C8B-B14F-4D97-AF65-F5344CB8AC3E}">
        <p14:creationId xmlns:p14="http://schemas.microsoft.com/office/powerpoint/2010/main" val="20740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in a big pot from the</a:t>
            </a:r>
            <a:r>
              <a:rPr lang="en-US" baseline="0" dirty="0" smtClean="0"/>
              <a:t> school kitchen, a crockpot, and a soup bowl. How much of do you need to try to make sure it tastes good?... Not “half” or a “quarter”- that would be too much from the big pot. Just take a “large” sample- a big spoonful. Also, talk about making sure you stir the soup to “randomize;” you want to make sure you get the veggies off the bottom and not just the liquid on the top. </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9</a:t>
            </a:fld>
            <a:endParaRPr lang="en-US" dirty="0"/>
          </a:p>
        </p:txBody>
      </p:sp>
    </p:spTree>
    <p:extLst>
      <p:ext uri="{BB962C8B-B14F-4D97-AF65-F5344CB8AC3E}">
        <p14:creationId xmlns:p14="http://schemas.microsoft.com/office/powerpoint/2010/main" val="2802688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in the principal/vice</a:t>
            </a:r>
            <a:r>
              <a:rPr lang="en-US" baseline="0" dirty="0" smtClean="0"/>
              <a:t> principal/etc. Have them stand in the front of the room. Place students around him. Have him reach out to grab students- 95% of the samples should fall within 2 standard deviations of the mean. Then have the students reach out to grab the principal- 95% of all sample mean intervals should grab the population mean. Thinking about moving them to the football field, blindfolding them and having them “tackle” the principal. Since all students have been trained to tackle in the same manner, 95% should be able to do it correctly – 95% of all sample mean intervals should contain the population mean. Add  yardsticks to each hand and talk about how confident you are to “tackle” the principal- goes up to 99% or more. </a:t>
            </a:r>
            <a:endParaRPr lang="en-US" dirty="0"/>
          </a:p>
        </p:txBody>
      </p:sp>
      <p:sp>
        <p:nvSpPr>
          <p:cNvPr id="4" name="Slide Number Placeholder 3"/>
          <p:cNvSpPr>
            <a:spLocks noGrp="1"/>
          </p:cNvSpPr>
          <p:nvPr>
            <p:ph type="sldNum" sz="quarter" idx="10"/>
          </p:nvPr>
        </p:nvSpPr>
        <p:spPr/>
        <p:txBody>
          <a:bodyPr/>
          <a:lstStyle/>
          <a:p>
            <a:fld id="{09B3AFB6-224F-48E6-BDFE-B6722A367130}" type="slidenum">
              <a:rPr lang="en-US" smtClean="0"/>
              <a:t>10</a:t>
            </a:fld>
            <a:endParaRPr lang="en-US" dirty="0"/>
          </a:p>
        </p:txBody>
      </p:sp>
    </p:spTree>
    <p:extLst>
      <p:ext uri="{BB962C8B-B14F-4D97-AF65-F5344CB8AC3E}">
        <p14:creationId xmlns:p14="http://schemas.microsoft.com/office/powerpoint/2010/main" val="390645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1520813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12855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414613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375731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16255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162254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164227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126131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363086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413929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C0A6F-009B-4A63-A0EE-9C52048A3958}" type="datetimeFigureOut">
              <a:rPr lang="en-US" smtClean="0"/>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3CF40-DD4D-4ADC-8B0D-5B8BF0F55E76}" type="slidenum">
              <a:rPr lang="en-US" smtClean="0"/>
              <a:t>‹#›</a:t>
            </a:fld>
            <a:endParaRPr lang="en-US" dirty="0"/>
          </a:p>
        </p:txBody>
      </p:sp>
    </p:spTree>
    <p:extLst>
      <p:ext uri="{BB962C8B-B14F-4D97-AF65-F5344CB8AC3E}">
        <p14:creationId xmlns:p14="http://schemas.microsoft.com/office/powerpoint/2010/main" val="429428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C0A6F-009B-4A63-A0EE-9C52048A3958}" type="datetimeFigureOut">
              <a:rPr lang="en-US" smtClean="0"/>
              <a:t>5/30/2016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3CF40-DD4D-4ADC-8B0D-5B8BF0F55E76}" type="slidenum">
              <a:rPr lang="en-US" smtClean="0"/>
              <a:t>‹#›</a:t>
            </a:fld>
            <a:endParaRPr lang="en-US" dirty="0"/>
          </a:p>
        </p:txBody>
      </p:sp>
    </p:spTree>
    <p:extLst>
      <p:ext uri="{BB962C8B-B14F-4D97-AF65-F5344CB8AC3E}">
        <p14:creationId xmlns:p14="http://schemas.microsoft.com/office/powerpoint/2010/main" val="94239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bfOm7K8A0P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Visual Aids in AP Statistics </a:t>
            </a:r>
            <a:endParaRPr lang="en-US" dirty="0"/>
          </a:p>
        </p:txBody>
      </p:sp>
      <p:sp>
        <p:nvSpPr>
          <p:cNvPr id="3" name="Subtitle 2"/>
          <p:cNvSpPr>
            <a:spLocks noGrp="1"/>
          </p:cNvSpPr>
          <p:nvPr>
            <p:ph type="subTitle" idx="1"/>
          </p:nvPr>
        </p:nvSpPr>
        <p:spPr>
          <a:xfrm>
            <a:off x="1447800" y="1219200"/>
            <a:ext cx="6400800" cy="1752600"/>
          </a:xfrm>
        </p:spPr>
        <p:txBody>
          <a:bodyPr/>
          <a:lstStyle/>
          <a:p>
            <a:r>
              <a:rPr lang="en-US" dirty="0" smtClean="0"/>
              <a:t>Darin Clifft </a:t>
            </a:r>
          </a:p>
          <a:p>
            <a:r>
              <a:rPr lang="en-US" dirty="0" smtClean="0"/>
              <a:t>Memphis University School</a:t>
            </a:r>
            <a:endParaRPr lang="en-US" dirty="0"/>
          </a:p>
        </p:txBody>
      </p:sp>
      <p:pic>
        <p:nvPicPr>
          <p:cNvPr id="4" name="Picture 25" descr="Clifft, Da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08546"/>
            <a:ext cx="3031537" cy="454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48000" y="4038600"/>
            <a:ext cx="2057400" cy="876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t>not</a:t>
            </a:r>
            <a:endParaRPr lang="en-US" dirty="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35448"/>
            <a:ext cx="4150537"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733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umbs.dreamstime.com/z/red-d-man-standing-out-crowd-different-leadership-teamwork-concept-render-illustration-39335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55" y="1114254"/>
            <a:ext cx="7011145" cy="5743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87017" y="0"/>
            <a:ext cx="7772400" cy="1470025"/>
          </a:xfrm>
        </p:spPr>
        <p:txBody>
          <a:bodyPr/>
          <a:lstStyle/>
          <a:p>
            <a:r>
              <a:rPr lang="en-US" dirty="0" smtClean="0"/>
              <a:t>Arms spread wide- </a:t>
            </a:r>
            <a:r>
              <a:rPr lang="en-US" dirty="0" smtClean="0"/>
              <a:t>confidence interval interpretation</a:t>
            </a:r>
            <a:endParaRPr lang="en-US" dirty="0"/>
          </a:p>
        </p:txBody>
      </p:sp>
    </p:spTree>
    <p:extLst>
      <p:ext uri="{BB962C8B-B14F-4D97-AF65-F5344CB8AC3E}">
        <p14:creationId xmlns:p14="http://schemas.microsoft.com/office/powerpoint/2010/main" val="309074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smtClean="0"/>
              <a:t>Slide 19 - </a:t>
            </a:r>
            <a:fld id="{9C687363-5C2A-47C7-82E4-F9D5A6C56710}" type="slidenum">
              <a:rPr lang="en-US" smtClean="0"/>
              <a:pPr>
                <a:defRPr/>
              </a:pPr>
              <a:t>11</a:t>
            </a:fld>
            <a:endParaRPr lang="en-CA" dirty="0"/>
          </a:p>
        </p:txBody>
      </p:sp>
      <p:pic>
        <p:nvPicPr>
          <p:cNvPr id="18436" name="Picture 2" descr="https://encrypted-tbn2.gstatic.com/images?q=tbn:ANd9GcRLlZv8xb5x8Uccha4CGmC68bxxm8KfRFQYqKKoeDstONckdL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1219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AutoShape 4" descr="data:image/jpeg;base64,/9j/4AAQSkZJRgABAQAAAQABAAD/2wCEAAkGBxQHBhUUExMWFRQXGB8bGRYXGR0cHBghICceIh4hHh4kHSoiIB8nJyAhJDIhJSkrMTM6GSIzODctOCotMSsBCgoKBQUFDgUFDisZExkrKysrKysrKysrKysrKysrKysrKysrKysrKysrKysrKysrKysrKysrKysrKysrKysrK//AABEIAOAA4QMBIgACEQEDEQH/xAAcAAEAAgMBAQEAAAAAAAAAAAAABAUDBgcCAQj/xAA/EAACAQMDAwMDAwEGBAMJAAABAgMABBEFEiEGEzEUIkEHIzJCUWEVFiQzUnGBNEORsaHB8AglNVNiY3Jzgv/EABQBAQAAAAAAAAAAAAAAAAAAAAD/xAAUEQEAAAAAAAAAAAAAAAAAAAAA/9oADAMBAAIRAxEAPwDuNKUoFKUoFKUoFKUoFKUoFKUoFKUoFKUoFKUoFKUoFKVV671Da9P25a5njiGCwDMAzY87V8sf4ANBaUrjutfU+61KUJaRraA4x6kEzybvGyBAzkfOQD48gZzS3trJd3RF9NPOHy/bvZntIVHPu9PH3JljG0/cftqOfmg7bqGtW+mj71xDF/8AskVf+5rX4Pqbpc9xtF2o5xvZXVCf4cqF/wDGucGBtI1FIg2n2EbxtKblIvEYK9vZKXYyFzztVwSAcYNe9TskfULFLG+vb0ytcGZo7so/sVDhc+xGXO5VIGc4JwQQHbbW7S8i3Rurr+6MGH/UVmrh3TUxOmzSiR+1AzB7hAwvYEDOqPMwASfG1meFlJVWVhuOBXUejdZfVLJ0mKmeFgrOnCSqwDxyoMnCurA4+CGHxQbBSlKBSlKBSlKBSlKBSlKBSlKBSlKBSlKBSlKBSlfCcCg+1Xa3rtvoFr3LmZIl+C55b+FHlj/ABrUeqPqTDa2ri0ZJCCVa6c4t4mxn8wD3nGQe1EGJ58YrXNA+n39Z1hby51CWR4juLFh3CDypwc9hPJVRk4IIKHhQvbrrC6112js4ngzwCyB7nH+bssRHChwcPM4z+lWJArV7DRyunRX7xzyxmRllkiZprtQjNGxeZwJMAqD9hUIAbyOa3fQtNOhdIJPHMYPtd+VJB3YyWAdy/PcLAZGVkAJ5Ib5o+m+sx0Z0zFDfW00YjiRhPGDLFIXG73OFGyQknKnP75ORkMv050iPWemRcW9xJBKZph3YWyWXuMVEyyKwdsbfc678bea8WeszdPdXXUt9meCNILZ7yNAixnmQd2PcTz3gS6e0ZHAzx9+mfTkOrdGwXDJNBdEPm4QtC772L7uMLInIwHUrx4I8yfp9rXYtH9YpX1k0ksdwwHbuRgKBjwjFEBCH8gMjPOArLzTIrLW72SKKObT02w3VooLEDHdd4huIGxpAxRAP1Yww5qb5TDrjG3uneWG2X0M8a5M3dIKQTuw2yELjbkj2vu8g1edERy9L6St4mW0+5d5ZIAvutQ7MY5ECjmPZsDoBx+Q4BrV5V7Efatmiit9Qu55LUxbw6PEWii2lQcRlu1LkYAAceCKC36E/90TxTZJtruRrOa3Yhu20Me1XOMgs3ak3YOCJAecVbfRa3kjswxyUNrEAzDDHEt0U4847bJg+MEYrTep7QXSQW1s/bklhiZbcMcrdROtqx7gPOEMmT89jcc1vn0sQWs02wqLe45tlAOSlviAsSTzvCxv/AP0aDolKUoFKUoFKUoFKUoFKUoFKUoFKUoFKUoFKVT9UdRw9Nad3JSSzHbHEvLyufCoPkk/9KCTrWswaFYNNcSrFGvkt8/wB5Y/wATXF+qetZ+sNYSzQC3hkZR2ZWKd1W3Y9RIjbogTtAiAy27k8rXt2vuvpWuo0jle2Y7Y1dO3FyDshfDLLPtwe642KT7QTgrs/Rk1lc61PE8SwZQW0drPtPcCFjMQ2WSZmkZgxDMftZbzQV3UPRJ0Gzt2SRZ5pZ4IhC0aLEMSd0rBtXMCHaSx9+QCTk8jYuoNaj160S0aFo7ySREaCTiSNGJ7siOpwyiNX96MR4B5O2oEWmy2XWRNnGbi2sRt7EkmO3JMoLC3ZuCUTadrttHfZQV8Cyi7HXusuWEqx20aqvLwyxTSHc/ghkdAiDPj7jDJBNBSfVJ7vRtHWJp1ewnlWKRmUm4iQ5LhcECRQqnnG7A5zy1bL13cLedDMlu6MLoxwRMpDKRKyoSCODhSxz/FVq6hJH13aWl7IpMKvLFNwvqGYduMMv6ZNpmyBw2MjHgRNesJNF6ttxaxNPbw77yS0Ur9stuj3QgjOT3JHEXAJjOCCaDF1ks3086buBbAtYyRsqruJezkcbVKFid0RJ/HypORxxU/r2OK2+liQwxJPG6RQxc5C7sLHICM5IOCOef35qdq+qR9T3mnR20ncjeb1EjL8Jb4OGBwynutEMHBBHI81rfVEI6W6mhSGOSezRmv5rONVJt9mVDxZYYQyOHMfwYiRgZFBZX+q3PR+i+hZDK7IIbCZEIVyRsVJQOEeMe7PhlXI5BFadZaa1trU1vDNJIlhF3bRpCN0jwnLohChdpYyoytk42Y4XI3Pra7j6kuYoUkzCE7gkTLZllRxBt28konduMDn7cfjIrU7h+70bJZTrKroBdPO+0SJbbV2H4UXDL/dzGTyTISSDyGFblZ9QuLiOP8AxZ5THgBXTfEjTylC35QRbuOcyXBGOMVm6Y1WTSep7GxUOsNu4zvUb83Ks6x7t34gOf3yYgccCvmoWtu/SttOUYPLOFWJAymC2g7izxvkhmwhkEjHl2lx424l6gj6t9XoPapie43IQPcoshKrZ+MNIzjz+haDs1KUoFKUoFKUoFKUoFKUoFKUoFKUoFKVC1rVYtE0x55m2xoOfkkngAD5YnAA/c0Ff1j1TB0jo7Tzn+EjBG6Rv2X/AMz8CuWdE2kv1N1Se5vyogG3EannZlx2g27MaZTLYAZsjJwecN0kvU3WkV5d20ksUfZxbAq0cfdcrjbkM+zZJuOMs6gbdgydqOlL1TZ6lc23F2ZmjglR2jkULFFHsc8EDcGJRh854OCAx6FcS9L9IG9t0R7Ny0np23CVY87ITHId249tY/Y4/wBCPFXmgjT9S6Q7B98cCkypce2eFhuLNJ4aOTO5t/tPkg1r3UGoyaLZWem3qwxwtPEouQQsLwwkOVKlsxt7UQg5Uhic/AtfqVpaatbwenwt1dv2VmTw8LKzSiQry8WxScfB2kY80EDo66uultES5nHes7k993GTNa9zGGlPmZAmzc/5Lg8bVFTtB0Fta0pdQic217M7zLIBw8bH7UcyZ98fbVOCcqclSD5a71KtzoE1g0fpr2RVt0tyeGEx7YkhYY7kSgs2RjGwhgK86mX+mOmySQh5tPwftZ3PbSHAUoWbmAn8k8qWyMgkUHvpCWLrG41I3CqX7qQPCH3dsRLhSrDBA7plZJBg/IwRxh6D1Ps6/ceqkZnkJht7hwFSeO2LK2MMR3AxdmzjdncBgHGS50Fenui4ru1kUXVta5Eyjct0CN7K4B96yN7lOchmBB8g4rC5hj+nZtpUdbq1VEMJ2iVbhiO08Z5HvkIKSDI558EUGODS5JOqbzVLAIxVxD2hjZdooUzEN8Sb+FfOMxEHhiastA1uKW2vdXfIibCRhhhxHBkYx8M0rSYX+VrXNN1Sfp6ylsQVEkrCJHUr24ZpGKtImcbomO+TYB9t4pEIwyV512e36J1SNbeJjahlUwZVI5LpVxE4LjkLtUyuvAbtNywcUEqHTn6QSKbMZnl7tw1pt9sUrrhpF2ruEUSHY2BnA9uWba2q9URTPp1vLuaW3uLgi4doEZ7rYGLzlAciJUVu0gX2qm7KkrnBFqdx1TaO8oUrnuXsgJy8Eb++KN1c7YlBG1B+WXckcFpv9LXSNauo4rcvbTSMtmp/BmzGJYxz+MkkcanJ/wAOKU8DyGK1u47eXU5cNP3Y5FijVhIhmuDEblIwoP4mSFM452n9yK3Toq0Sbq2MRnMdhYxxliuC0s+JGJJ+doycfLnP7Vpf9DHTd199Y1t7RpolmXBLtJBKwkx47i9uOPBBy2PBXnof0X002XQkcj57lwzTOW8ndwvyeNqrj/XwKDeqUpQKUpQKUpQKUpQKUpQKUpQKUpQK4n1zr/8AadZWUsYEEohAUOAsYdbi69pO5drCOM5AzIzY9ma6J9S9VbSej5THnuy4hi2nDbpDtBGBkkAlsDn2/wC9cr6N7lrpjXMp7sc0aWcAjiUkxq4XYrd3ZG7csyyYBzuDEgigv7CD+jyq9osclvFIXWHuk744IMsY5WLnAmnfC+CccqCSfUiR6rpNi1pLJa6hNcYkblXD4eeRbhML3UBORuX9YI4YgwIQLrRZriASSNLEIpYe5lQ9++ZUhBxslTMZOcKR8Lyxv9Qtk6r6rW8se0ZLSBWDSRjbI7M47UmcNGyBDz5QuDj4ISNOkXq3rKWG9ij3Wtr25Lc+9S8zZZ1J8ptjiIPkd0ZwfFLHp/8AZfrVnto5J7Gwjw0Rbe9s1xy5hyCzKEVGKls4kOPNT9KvLfrLRZb+Fo7W9gaR98eN6KMhO+M4dXRFznjg7SMVJ+l+tpHo05ut0N0zPeXAlG0FXAIePJOYlTapGfbjBAyMhJ1Wyj606ph2O3ZtoO+lxGwyJZSva2kg52qjMVPB3LkGot3qM9/1LaaZeom7eZ2lUqI7pIgTGBGSSGL4LJzjtZGQfbj6X0m40PTvX2qgR3DNPNYbVUBGyY+yQBslVNuUPtY5GVwDU3SdNg6x02a+dsGZw1vKCN9qkOREVOSFbO+Rh/8AdKsODQV+pWTaf1BBpilTYyzpcckHsKhL9kjGBG8qLsJ/+tRnbxca/pS9R9c24XYDZASyPsDElmBji54wQrvnkqe2RjPNB07qkWp6Bdy369y6uVVxBsKNLEAq23pwSTgsQQwPteQ+DUiy1v8AsfoZt3mgkv8Acz3NyzfZjZidrTtwd+0BViXLHYAMD3UEbqG+tOobBbi2LtJKJhCrbVj2nCTzzBj7bchNjbsHk7QHIatAv746zoUkk10JVWWK3lm25lnjU7jsXAMUChd+SpLsCWPAUWMGpeoa7uLuOSaF0zbpMUAupF2LmXGOFMyuIgQiDfgZQmvNl0hcXd9NpUVzA4tbZm5QEs8wjLR5PhVkUMGH4kjOTwAvdVsLnTr+OYxj1l/G+ItqFIdoUPEfG5fT44J/O2HndxXTQTWOiJdwyANp8iRKrqF7rD2RoR/lWNxI3yTczEFcCvesX0ms9IRapMsTOzxJGjSKFjiUtHIGJHJmcvvXB9i8n2mpOm6b/SOp108MrOqvtCxqid1sjvsANuVtpCcEflFjI3DIYdfDaf1PYQ2zpLDO9s8sxALySJNIGkxwCWaTPz+HwBmu5gYFcE+nGiG+62smd2kaG2Mzk7SqIuYraNSMAELiTP6t2eTzXe6BSlKBSlKBSlKBSlKBSlKBSlKBSlKDnP1xEknTUCRfm1yNvIHIimIxkHnIGP5xyPNarfzCbpaIJ20inVfURApJGrbTDFcLubAiMjRl+M7oP3Dk7X9YtXiTRzbtA87YEpKuI1h2sgVpH8oG3EDHJ5AIzkancatPb2sMctusb2iMsd1HIJYwAm1FmGPDsEmDecKrge1iAtdNWR9RtlSVYrm4eS5S4lwUu4kULCrRqygvtEbYUDADsh9zColzeXD2t5PATHd3Uxhls1Jyy7e2klu5C5YCORxKBtb3g8oMWFreRw6ddiePMTx4tTuH2xFu9PErDbgsT3IZB+QbAbcoFSbDSzdatDaNOI7vTYdsMyqMTO6oScMSzBUwJEB59QDkZUgMfVdlD1BaWsembRM0LqAGZAYIgoaCZQORuKptfBUknIwQcvUsqdbafawwr2r3uOro5ObdUX+8JKFwWibKIVGAwkQ1l0kSW2vXN/tEc4ZUvLNVBPaAwsqNtDOchpAw4dQUxvWtks0sxN/Vj9kywqpklbYDHkFSwJwCfbgnnGBx4oK/WL6TWoIbBouzNcc3EYkU9u3U4kIZT+MnESnAP3CcAisfWWjiyJljdIbecrHeozKiyRkgEpngSkezjllYj8gmImr9b2/d9Raxozle0t1LhAwDHKQoSJJ23fpQBSRy4xWmajfSa7BmNp5LuQD0z+0ysNnckdDkQwBVIGyE7ySqljk4C66r6wGsag0FtAyNbxmQzsRHJDGRh2TKkW5C/qcdwBgFQlsjSxp0d9optmRxcSO3atQGHalJCdsb2PPMc7zHkoCvtDHOWzgj76Xlukh7TK94m4IqRBo0WGTCgZEkbSEsAdg3PnirizvgvUD6pEjzmWSVbY8+6RApfycKjR9yLcV9q2wYnNBCS9Nj0usSsippgFym8DMsjsuYWGMezuPG235aM8VltNLk0NrK1WVFkuI3R5k9u63nEcjyKTxvjEUieeAIjxkCsi2D6trnoYVimCSHUmnKqBMZIkIXGDtDyORyMhdh528wNauDf9IW988bP6XsokMrn/Bj2xT9zAwxmlOw5AJWMn4YUF10v09BFrdzE6bLZ0leNWK4UyCTthgVDqUgZiEcnBab5zWsGa8sbC3vZ5wjXcVw0rHaWEWIk3oOMSONiKuce1DxlsbN11p88GkJDHteeezkuLmRH9ymNjIxX5KMZ5IlA8iT9gRWLobTpeuNeIm/+HWiRRrHlSGMajYm5R8n7kgBPIVeQFwG+fSTpk9O9JoZUC3MwDS8DIAGI1OAPxUDg/LN+9btSlApSlApSlApSlApSlApSlApSqfqLqOHQIh3CzyvntQRjdLKR8Ig5P8AJ8D5NBaXE620DO7KiKCWZiAFA5JJPAA/etB1nrdro5gYQ2uD/eG292cD8vTI5ChVOAZ5cIM55HnSeteqHm1EJdGKaf8ARp6yD0ttgZLXUmQJZB/k4UbTzyBWPpfom8611Rbua5kjtuGWTG2R8ElRGNoG1M+2QqoH6VAxgJl3d+s2W9pG0a+oiDqJJFMshkD72mCBkJOCHky7YGyNfyOK8t7jS4NRiiNq8UEYLSe7tRKe59qKADH5qVfezglCWDHK1vPW2nJ0z0ajWqiJbeeOQtySMttd28lzhiSTnxnnGK0p5xD3sIWmigCQxF3cL2Z5y010SgUOpJYHJ/PKkllIDHNZR2xW1dLhw0CH/iyrJA+7l0ZDANpXcYgcKDuAO1sfb/XLttLlDBHigIaA3QXuygFo2dHhdW7u8EK6sC28c+7NTWsFfqC904XJkaaCOW4uCQDEYzIXjhUL7PyULGSQil/OCDgttWh1N9Le5jVbWGF4XDgruAhVzIVAUdrKIY+OTkjaVWg8S6tqNx6JjMqy3WYreSJ1VtpdWlSbcjn2ABAwBZWU5zk7vDBLySRGEhvYEkmmhmmkPZjiHKmWRn3tKGA3x9vCsThSMNintTp9pdy3TvFLE3qrcOzlw35QIR+PcLuzyhcjc2WxgVbX+ludYgX/ABJ9W2yu+7/hjEQ+6Pch9qxP2gDjdsAI9xFBA0iwjsLyHVIYUe3twHu3Un3yOh3mJDgEQFvJ5y7KOVwMXScMdjpdy08arcXcMMtnGkmGUzvMY0hwAY8Ookyv4hhn8STh1DVc6QdJWRu1FdTepcMSyxLIzkEkEsCA7HGTlUU8sN07+oJbdaGYpntAdlJW7cems68rcNkqqN3QRgk7ozGoGKDHaaRJpr3WlksUZUmu3DFmkwTu7R8h7jdCgVskbZeDhSaSO4U28CMBcQ2aLOIxICGKyxLclMEdzcQShYEHfNjIC4mxiPUddu5IpROiYM5mLxteCPa8gwIwNobc+BltsKoFVeT71u5kOiagscaLcT3Dze0YMVutusjFuODskEfIHulOMHFBYWF/PDrJkiOJr3u2sWDEFTLApKNqglIis6cliRFH8FaprW6Fn060Ydmt4ZxMZ9wbfbRzmK3jOE+ZDJKRjwhx+QA2LrK8Tv280KotvZhoI3Vwu9GhJuDGON3bXaigc79wPiqPXUj03SI+6hbvFru9iBGQHJlt7YEjcBkEkLyo7jkc0GG4vJ9U1cR28bRXVx2Utd8iNstdz3CnaB7FULGSG3ZAI/cV2/pPp6PpfQo7eLkKMs58yMfyY/yT/wBBgeBVN9PdC9PHJfSmOS5u9rmSM5RY9o2Rx8cKo4+c7QSfAG40ClKUClKUClKUClKUClKUClRtRv49Ms2lmdY41GWdjgD/ANftXOOpNdbXbDu3Ekmn6aH9pBK3V9+yogwyITk/JYYPAOQG7dSa02m2zLCqvNsLDedsUSjzJM/hIxyf3bBA8Ejiup9Uo1zNHaySTXMo2yakATK5JyYbSLGRHxgbWAGck/iTIu5LvrecWyQSRqpjBthKSkSjy97IQHkkI2/b3b/YcgHz07ovoWLpvErkTXZXa05XaAo4CxoDtRQAFwuPH+1BqHQ30kRNkt/EgC4MdqDuAIOQ07/81/gr+HnjBwOuAYFfaUETVtOTV9LlgkBKSoyNjzhhjj9j+xr8+G6GmXMtjJK1tKit6qZnJeUAbJVQsCG7kXblRTggxFVxvBH6OrTeuvp9D1XIswYwXSABZlGeByAy5GcZyGBDA4waDnGrEaho7CR/TQrZPGFDMplnjeMb5C67lRmuAcMdx3nfzkVa6pO3UvVFpOsLGytY2lFtIDvkWLaGkCDILKZAEQ8kxOPnFe10zUdBurSO8ja7tYp2cC0xh3OWRpUZV5DsWyXxnAAJwTDk1Uy6jcGeKXuy7v7ksMqDEe8oLgs7BIpmy/biBDluS3uyFjr0EWu2moX7XARH+zZMr4DyKrJuB/UGZmjA5wDIfnIq3117TqB5zGgu4rFw7NI/atWLBI4n3e1doRmz/wAxpxt9pDVhW7jK20MXu27WFw0TpFEd+4xxiY7VYyYcvjGRGm0+1KgXQkmmkjmA7Ml3A12vfLdoybSm9wwd5AC67QqKpgHDnBIR7K2e/MT2kiT3Fsx2bn3IxOGknnZyFUtKCYwTub2EjC5OZrUQaXDDPKe9qCGdys8n2wMb2eHBDzSKGUbt2HDY2hRiHeXFsmrT/YPoCZO1btuRvtBJWfbj3M4mdVYnciOTxtUVlt7BjrVnatdKs8jJPc3Ei/cgkCkBN5G3JEigZOe4ck+5chtdgkVxo1zYXKpHDZN3750kVu8xBdFQrGpByPcQAw7QXLbia1/plmtOkbsXBLXt7ts0U4PbijAhMjkfii8gsTyY8ecmvmviKy1qaS3Gy0t+1FBtLEXkyZKptPEqrMQ0jZPCHyXGMOuxHfiONd1rDvnjaZnlk7eM72VjADGAz5G5d2CwDy9ugl6rqht76ONUjdLVGeyjdirmR2LpNKpwe5t2uIyAD3gWKk7alWkM8FtcXfejvJo4Y57kPJuQpIswlhMartyypF+Q9qkKCVUbtdWYXSz3TsDIsDyNK0bSKDLE0cMJJO+LAEmxmLK+6ItyVA3aXV0k1qVwrhRZw211bt+kubhMMOQSGMWGzgrKSCQaDZ/pDfJcaBNHGHVILh0RJPzjVgr7G/8AxLsgPzszW9VzL6MPJJLeFiCgW1UHBBLpAiucH44Xn55rptApSlApSlApSlApSlAqh6l6pi0GRI9rzXMv+FbxDLv/ACfhUHyzcAA+cVDvOpzqU7waftd0YrNcuD2LfGC2W47kgB4RTj/MVHnnt91NFols7WTGSSbKzapKN0kzjAKWyHG/GBjGIkwvnyQs9cuDBqglvQl3foN8dorEWliv/wA2ZjxuAOd7ck4CgYUiq0Dpa86z1p7uaUrGx9t3tKsVwOLSNv8ACTPiZvcRgjBLCtg6J6AZwst6idsEOlvv7m5+cyXL4xPL4wfwGW2gA8dNVQq4AwB4FBB0TRodB05YbeMRxr4A+T8knySf3PNT6UoFKUoFKUoOUdZX0msdVvbpH3fettApJVIZSizPcHHJZFIxyCO2cfkTVboeotpOr25s5FeS8jCXskqs6QzqCdzOoBZiRKdjH2jH4KRiDd6q+jdUm/KyNBFqF8rYQn3mKONFPH6mUBT44Pjmsc0v9JEOmXIAW3uhPdT5C745UUMPOW3mZ4ztGdq/64DPfW51vSbtFm78a+oke+lYlDtO9BboWKRjeQpcBc4bYTtOMvVkVvLnviO0s5LORYVVnjMjxFChkjBGcNO8ixFdx25bkkCTY6YdXudVL9vswBm9OiqrSOIgsYlGShWHYQAPaZN7DgAVrujzHXbv+oPCqCBE7gVZAttwmy55Yb5CFDFVVgECk7jhaDBdakRrzm5YGWWIM6jDrbJIwDoiHmSRo0jUlc5WRmHsUE5Ibn+oo0MqBGukVVs0zJNMVBlEksg/FpJHDkNsOEBJCqA83QoV03RUhaPbDJt4DyxvFLlUkmmKEOYlJQ7CcBmRcghmWXLoivqU9uq27vaoZ1LREIWiEYktQcj7AWQnBJJ76bi2xiwRpQbLT7i1BKOY/UyIVZYmijz3QrFQdp2FFUIFKuAMhmao+o23Y6etoQ6JHfH1Elwvcdogu1XimQNtaOPcq5bCjtv7AeamXKxdV6ek8Kol0Z4WuGkj3MDcOkcMWOMwJGFI+DhCPcXrL07K/UP1ElJI0+cwssZSMGG5kG0XBKuMShuT7SrFQCTkE0FfGttbWGpxGWSOfaRFMqt2ZIzADHbNuXg7VbarAMNg2kkHM71ajTbrfJ9xdLdJJQSrlojH6cyD8ldt+zJJ39vcp2kVMt4E0fULpJLZG3TLDeWkODEIWjDxzxJjIw24hVGcuV5baTp2rXUuqpDEmBNJbxWk4ZW5KTBEIJ/Jn2o2T8RN/oA6/wDRbTvRdCpIRh7h3mbP7E7U+TxsVTj+a3uo2m2KaZp0cMYwkaKij+FAA/7VJoFKUoFKUoFKVrnVvV0fTmyMI091LkQ20fLv/J4O1B8tg+DgHBoLXWtYh0LTmmuJFjjXyWPn5wB5LHHCjk1omqatL1BpjT3Tvp2l8YXxc3QPwcZKI3gKvubn4NV+oP8A069iudWxdagx3WunRt9uD+eTt48tM+QNpIztzVVp8d515rfdVjgAj1exhDCMgMtmDxvHIM5y2V9oAHIfdR1X+pJHYW8It4/EVgWCA553Xjrk/wA+mQ72zlzyK3fo/oUaXcNPdMs9wyqgJC7I1XOBGoUCNefwUYG0cnzVx030hadNbjBEA7flIxLOc4z7iSQDgEj5PJ5q+oFKUoFKUoFKUoFKUoOJ61C1rp2r2cIDSf1G3lRXHzcNEy5bONpIx/A8+ePWtar/AFfWbu5hUjt2tvdgMmSJbV2Yxs3hSuWVlxk7TggAg5vrbazaNfi9hBaOdFglA8rIjdyCQeeQwAxjBC7f1Zqj1YxzbpLZNst/bl1h+O+qSw3UW44Kttk7mGyWaP8AdloPF5AbJSIlY9u0hnvQSA0gRmWaGUE8l5EUkkkhe5jdu2vJntZdBuLKGOSKSHUTC2dpRZWBLqGGdoQM6qy+WjKIBlSTU6pLP3Lq4MT7vQpDM4CslwCp2yq2echYpfH4pKDgqMzltjqurw2RaVDsnNkcKg7cgW4hKfkA3tZCRwo7eMFaDYdGlXQNS1CJohMkq+mti6j7hiAV4X2ge0mXfwv4iQ87a1f0pP083EMtyq7pMZYyC4V2SX9RPcjkkty2CdwTJHaGNk6Rjm6i0y8IkT1cExuo0CAYlkVWQn3EhWVWRkPIM0gIyimoOi6ms91BFzHDOHt7eVkAyHVpIRu5TuW0pMIXjJlyBwRQYepbB7PTJbbsEXcx79jNBmPepPeuE9uMLGF4jcsSxBGPbjBO9mt5YSTxCKPaLVZ4w6o0YGY7mKU/hIkmCQxLAMc7gM1506dLjpTuX0UzxRLtsZlZRt7Dk9kyoCY5ZCAncxhgq7cHzb3E0kHTlxbyGG4jhVZ7dnVFMW9S0EiA+yRSdysg5B3hVZWCgPPVFjJZddQtLI3cbsxC5jVcyKX+1IwIKbgQVbIwHjt3AAbAsOiemzqXVxlkdLiK2kLNOqlUkmUv21UEnd2+47F/8zAc7c1Ta7cXl9ZelgVSiEQh3jMbTd8o3pY0Dboogq7iGKsqImSoxu7hZRdizRcKu1QNq/iMDGF/gfFBmpSlApSlApSlBqnVvUs1leLaWUBnvZF3DIIihXON8rftwcKOTtx8gHUuqJX+mHT/AKhf7xeXcgSe9mP4MRkYQDOwANtQcDaM5wBXWKjX+nxalCFlRZFDKwVhkblOVP8AsaDlPSXQM2tSme9MiRyHe4kUC5ujkH73B7cIwMQA/HPgV1q2t0tYtqIqL+ygAc+eBWWlApSlApSlApSlApSlApSlBG1LT4tVsWimjWSNxhkYZB+R/uCAQfjANcF6+0tOmNUaOZXyRugvMF0cHClLqPkE4GDKgDnYj4Zq/QdeXQSIQQCD5B5BoPzL05ry6fMkj3CmO3wkLllZ1wW9kseQ8sG2aUBo1zgj8cbVuGuHstNGyJV9O7NY3CyxSbkUvIqNIGKtsyy7Cy5SSU4LJg9o6lNrpejySzRQEBThXVfuNg7UHtJJbwAATz4Nczn1ey1fqW2BtFtkzLFcvsTtmORG7W9hxgum4BhldhPAPIV13BOdYX0O+HVIQv2tyN3BLveZJWZ8NtdZJA7cESx/JQnxHrDap0pPpscSrcepZ1hkkDezmRgjk5aQygxgr7sv+k5xaXU3pLKG8XueqsmNjcMiOQ5TcsLDOAxZwgOD+NwVPxit0+WXUOokkuI9ltcu0vZQxOEiMjLODLt3A93tvIFI9m4eRtAfP7SRdNQyQlpJbSSQTxRuyMpjGWZWKIzBu+ixNvzwTxySzW7Oaxs5JZEjZ454YY3RFHokCtdS9hsbvtghAWzjacedoydORQabdXcUqKyiSW3MW1d0sa7wiR8AbpMKy7VyzWsmfc4xPsbOe90iXRbzsvPJlkk5DK+/e7ud2XGxg8bBVDbHjbBBwG29B9PqblrlgQsMs8NtESW2bXZJJXJJLTSMrZY+AcDit7rithD/AGy1j+/26xXAjmXBh7TqwjjMMjZYkEh5DjPtKJ/lzVp9ArnvadchCfTq0WxSSdjlMzAA+F3+Pg0HVqUpQKUpQKUpQKUpQKUpQKUpQKUpQKUpQKUpQKUpQKr9f1ZNB0aW4lyUiUsQoyT/AAP5J45/erCtY+pHTb9V9Iy20bBZGKshYkLlWBw2AeCM/HnB+KDkuqa7d65PcvOj99YUmt4oz/wluzN32fBBEhj2jPL4k4A+INlopuNRntURluZVhNgw3xoY4wVN0SAWGVi43eO82M7jU3WtKvtCmgj/AKUJJIsBXgXuWjqQN2+MRqxO4K/3X/JM8LgVD6jabpd7dIUktrhCD3ppUkuWU4jWMKhMaw/5YmP/ACz4wSQn6zDCkiQglLJlUzxAL/d3CtHskJB3TRgyfuSI4Wbhd7V97qpmu2VI7mSTJgtZF7e0zMAn3PMbu0ISJwuVwm4cvke3s4721ZjNkxyhZriKZZcSOD6doicF5Syr3ZvYfIGADsnWkMl2pjuGVbZGW0NyyAiwKjc0SgBU7pcIpuhxuC4yCmA86lZyf2qhtjHENTAjkDrcKY4xAgMUa7kZizMpZkYEkhDuIO4RbnT/AF14VWa/uJVtpnj5IUK6RyQuTu3KMN78lizx7fOBV50tbTXGkrYM0RadyTeFGVoJosGRFxgSzJtDiQMATvYliDug6XfSRarciSZoY5LVxJOm0tcyRyMrrCw4BaSQquFLbCigKcEBk1JYI39TBMiQ+nZbq63nDyOqExWoZmbuFFK4DFV3/uuK6h9NtA/s70lFGUVJHzLKqjADPzt8n8RhPJ/CuaWulNqPVun6fIOYI4ppolwUtUjUEJ4z3JWIaR+PzjUEgZPc6BSlKBSlKBSlKBSlKBSlKBSlKBSlKBSlKBSlKBSlKBSlKBX5r6ol9X9UrxpSwIJRTlXCRgrFIzArgKIjI3IwCOd3k/pSuB/WbpiTROpjqMLIUnBR1kP4l1MTYHypU/GSMnjFBAhlw88SrLLJCrwwuYhIHsWaQSzDIGWB3Ybx7goBGautIEV/rcmkxz7dPkyWuE83LRqh7YfARX2be4QDuEWeC7ZrJ7x9NsBMLhYrq1lXS4gjNsKorLLI3GAG3K49pw0S+c4q0OgrLBNpPqVS1tUe4FwyrkuFVXQMRjtrIzFzknEgjyMGgh32osOn45DsW1hkjDYKqt3NFtilWMggJFNAzELgbtreATvsdMEdjLLeyf8AJmk9FaS4RVkaNGnmK43hBy4TGUCkBdxAFPeajD1XoOo3D7oolginFusg7ffYdoMQFHgxgBCxBDA4DcC+0DRm6o6tmScZQP3rlGwRErt3IbXn9WQrysP8ip8UG1/Snp+Sw0lru6yby7PckZh7lUklEx8eckeRkL+kY3qlKBSlKBSlKBSlKBSlKBSlKBSlKBSlKBSlKBSlKBSlKBSlKBXNf/aAtjN0HvChu1OjEn4Byv7fJYD48/8AXpVVvUejJ1DokttKSElXaSvkfII/kEA/7UHCrK8E8UEVvEJDPpXY3NkRrO7N3XdvxDLGJHLflhcZrPZ6g8y2O6CRkjtpfTIVZXv2ZkKh0Aw8asAzDdz2+4wAcA3Vj9E5rCcsl+oUnmHsv23X5Vvv7sN4IznBPNZ4/pbqNlqUUkOqYEcaxL7SpVPbuVQAVAOM+P2znzQaQI5pLMR/ce5m2Np0YUBh/eJJJGlUYUMuGOSNoEjY4yR3jorpwdMaAsO4vISXmlPJlkbl2J8n9hnnAGarOgPp/b9Hw7gO5cMMNM3JC/Cr+ygAfycf6AbjQKUpQKUpQKUpQKUpQf/Z"/>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rgbClr val="EF9C51"/>
              </a:buClr>
              <a:buSzPct val="55000"/>
              <a:buFont typeface="Wingdings" pitchFamily="2" charset="2"/>
              <a:buChar char="n"/>
              <a:defRPr sz="2800">
                <a:solidFill>
                  <a:schemeClr val="tx1"/>
                </a:solidFill>
                <a:latin typeface="Arial" pitchFamily="34" charset="0"/>
                <a:cs typeface="Arial" pitchFamily="34" charset="0"/>
              </a:defRPr>
            </a:lvl2pPr>
            <a:lvl3pPr marL="1143000" indent="-228600" eaLnBrk="0" hangingPunct="0">
              <a:spcBef>
                <a:spcPct val="20000"/>
              </a:spcBef>
              <a:buClr>
                <a:srgbClr val="FDDCA1"/>
              </a:buClr>
              <a:buSzPct val="5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55000"/>
              <a:buFont typeface="Wingdings" pitchFamily="2" charset="2"/>
              <a:buChar char="n"/>
              <a:defRPr sz="2000">
                <a:solidFill>
                  <a:schemeClr val="tx1"/>
                </a:solidFill>
                <a:latin typeface="Arial" pitchFamily="34" charset="0"/>
                <a:cs typeface="Arial" pitchFamily="34" charset="0"/>
              </a:defRPr>
            </a:lvl4pPr>
            <a:lvl5pPr marL="2057400" indent="-228600" eaLnBrk="0" hangingPunct="0">
              <a:spcBef>
                <a:spcPct val="20000"/>
              </a:spcBef>
              <a:buClr>
                <a:srgbClr val="CCECFF"/>
              </a:buClr>
              <a:buSzPct val="5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2400" dirty="0"/>
          </a:p>
        </p:txBody>
      </p:sp>
      <p:sp>
        <p:nvSpPr>
          <p:cNvPr id="18438" name="AutoShape 6" descr="data:image/jpeg;base64,/9j/4AAQSkZJRgABAQAAAQABAAD/2wCEAAkGBxQHBhUUExMWFRQXGB8bGRYXGR0cHBghICceIh4hHh4kHSoiIB8nJyAhJDIhJSkrMTM6GSIzODctOCotMSsBCgoKBQUFDgUFDisZExkrKysrKysrKysrKysrKysrKysrKysrKysrKysrKysrKysrKysrKysrKysrKysrKysrK//AABEIAOAA4QMBIgACEQEDEQH/xAAcAAEAAgMBAQEAAAAAAAAAAAAABAUDBgcCAQj/xAA/EAACAQMDAwMDAwEGBAMJAAABAgMABBEFEiEGEzEUIkEHIzJCUWEVFiQzUnGBNEORsaHB8AglNVNiY3Jzgv/EABQBAQAAAAAAAAAAAAAAAAAAAAD/xAAUEQEAAAAAAAAAAAAAAAAAAAAA/9oADAMBAAIRAxEAPwDuNKUoFKUoFKUoFKUoFKUoFKUoFKUoFKUoFKUoFKUoFKVV671Da9P25a5njiGCwDMAzY87V8sf4ANBaUrjutfU+61KUJaRraA4x6kEzybvGyBAzkfOQD48gZzS3trJd3RF9NPOHy/bvZntIVHPu9PH3JljG0/cftqOfmg7bqGtW+mj71xDF/8AskVf+5rX4Pqbpc9xtF2o5xvZXVCf4cqF/wDGucGBtI1FIg2n2EbxtKblIvEYK9vZKXYyFzztVwSAcYNe9TskfULFLG+vb0ytcGZo7so/sVDhc+xGXO5VIGc4JwQQHbbW7S8i3Rurr+6MGH/UVmrh3TUxOmzSiR+1AzB7hAwvYEDOqPMwASfG1meFlJVWVhuOBXUejdZfVLJ0mKmeFgrOnCSqwDxyoMnCurA4+CGHxQbBSlKBSlKBSlKBSlKBSlKBSlKBSlKBSlKBSlKBSlfCcCg+1Xa3rtvoFr3LmZIl+C55b+FHlj/ABrUeqPqTDa2ri0ZJCCVa6c4t4mxn8wD3nGQe1EGJ58YrXNA+n39Z1hby51CWR4juLFh3CDypwc9hPJVRk4IIKHhQvbrrC6112js4ngzwCyB7nH+bssRHChwcPM4z+lWJArV7DRyunRX7xzyxmRllkiZprtQjNGxeZwJMAqD9hUIAbyOa3fQtNOhdIJPHMYPtd+VJB3YyWAdy/PcLAZGVkAJ5Ib5o+m+sx0Z0zFDfW00YjiRhPGDLFIXG73OFGyQknKnP75ORkMv050iPWemRcW9xJBKZph3YWyWXuMVEyyKwdsbfc678bea8WeszdPdXXUt9meCNILZ7yNAixnmQd2PcTz3gS6e0ZHAzx9+mfTkOrdGwXDJNBdEPm4QtC772L7uMLInIwHUrx4I8yfp9rXYtH9YpX1k0ksdwwHbuRgKBjwjFEBCH8gMjPOArLzTIrLW72SKKObT02w3VooLEDHdd4huIGxpAxRAP1Yww5qb5TDrjG3uneWG2X0M8a5M3dIKQTuw2yELjbkj2vu8g1edERy9L6St4mW0+5d5ZIAvutQ7MY5ECjmPZsDoBx+Q4BrV5V7Efatmiit9Qu55LUxbw6PEWii2lQcRlu1LkYAAceCKC36E/90TxTZJtruRrOa3Yhu20Me1XOMgs3ak3YOCJAecVbfRa3kjswxyUNrEAzDDHEt0U4847bJg+MEYrTep7QXSQW1s/bklhiZbcMcrdROtqx7gPOEMmT89jcc1vn0sQWs02wqLe45tlAOSlviAsSTzvCxv/AP0aDolKUoFKUoFKUoFKUoFKUoFKUoFKUoFKUoFKVT9UdRw9Nad3JSSzHbHEvLyufCoPkk/9KCTrWswaFYNNcSrFGvkt8/wB5Y/wATXF+qetZ+sNYSzQC3hkZR2ZWKd1W3Y9RIjbogTtAiAy27k8rXt2vuvpWuo0jle2Y7Y1dO3FyDshfDLLPtwe642KT7QTgrs/Rk1lc61PE8SwZQW0drPtPcCFjMQ2WSZmkZgxDMftZbzQV3UPRJ0Gzt2SRZ5pZ4IhC0aLEMSd0rBtXMCHaSx9+QCTk8jYuoNaj160S0aFo7ySREaCTiSNGJ7siOpwyiNX96MR4B5O2oEWmy2XWRNnGbi2sRt7EkmO3JMoLC3ZuCUTadrttHfZQV8Cyi7HXusuWEqx20aqvLwyxTSHc/ghkdAiDPj7jDJBNBSfVJ7vRtHWJp1ewnlWKRmUm4iQ5LhcECRQqnnG7A5zy1bL13cLedDMlu6MLoxwRMpDKRKyoSCODhSxz/FVq6hJH13aWl7IpMKvLFNwvqGYduMMv6ZNpmyBw2MjHgRNesJNF6ttxaxNPbw77yS0Ur9stuj3QgjOT3JHEXAJjOCCaDF1ks3086buBbAtYyRsqruJezkcbVKFid0RJ/HypORxxU/r2OK2+liQwxJPG6RQxc5C7sLHICM5IOCOef35qdq+qR9T3mnR20ncjeb1EjL8Jb4OGBwynutEMHBBHI81rfVEI6W6mhSGOSezRmv5rONVJt9mVDxZYYQyOHMfwYiRgZFBZX+q3PR+i+hZDK7IIbCZEIVyRsVJQOEeMe7PhlXI5BFadZaa1trU1vDNJIlhF3bRpCN0jwnLohChdpYyoytk42Y4XI3Pra7j6kuYoUkzCE7gkTLZllRxBt28konduMDn7cfjIrU7h+70bJZTrKroBdPO+0SJbbV2H4UXDL/dzGTyTISSDyGFblZ9QuLiOP8AxZ5THgBXTfEjTylC35QRbuOcyXBGOMVm6Y1WTSep7GxUOsNu4zvUb83Ks6x7t34gOf3yYgccCvmoWtu/SttOUYPLOFWJAymC2g7izxvkhmwhkEjHl2lx424l6gj6t9XoPapie43IQPcoshKrZ+MNIzjz+haDs1KUoFKUoFKUoFKUoFKUoFKUoFKUoFKVC1rVYtE0x55m2xoOfkkngAD5YnAA/c0Ff1j1TB0jo7Tzn+EjBG6Rv2X/AMz8CuWdE2kv1N1Se5vyogG3EannZlx2g27MaZTLYAZsjJwecN0kvU3WkV5d20ksUfZxbAq0cfdcrjbkM+zZJuOMs6gbdgydqOlL1TZ6lc23F2ZmjglR2jkULFFHsc8EDcGJRh854OCAx6FcS9L9IG9t0R7Ny0np23CVY87ITHId249tY/Y4/wBCPFXmgjT9S6Q7B98cCkypce2eFhuLNJ4aOTO5t/tPkg1r3UGoyaLZWem3qwxwtPEouQQsLwwkOVKlsxt7UQg5Uhic/AtfqVpaatbwenwt1dv2VmTw8LKzSiQry8WxScfB2kY80EDo66uultES5nHes7k993GTNa9zGGlPmZAmzc/5Lg8bVFTtB0Fta0pdQic217M7zLIBw8bH7UcyZ98fbVOCcqclSD5a71KtzoE1g0fpr2RVt0tyeGEx7YkhYY7kSgs2RjGwhgK86mX+mOmySQh5tPwftZ3PbSHAUoWbmAn8k8qWyMgkUHvpCWLrG41I3CqX7qQPCH3dsRLhSrDBA7plZJBg/IwRxh6D1Ps6/ceqkZnkJht7hwFSeO2LK2MMR3AxdmzjdncBgHGS50Fenui4ru1kUXVta5Eyjct0CN7K4B96yN7lOchmBB8g4rC5hj+nZtpUdbq1VEMJ2iVbhiO08Z5HvkIKSDI558EUGODS5JOqbzVLAIxVxD2hjZdooUzEN8Sb+FfOMxEHhiastA1uKW2vdXfIibCRhhhxHBkYx8M0rSYX+VrXNN1Sfp6ylsQVEkrCJHUr24ZpGKtImcbomO+TYB9t4pEIwyV512e36J1SNbeJjahlUwZVI5LpVxE4LjkLtUyuvAbtNywcUEqHTn6QSKbMZnl7tw1pt9sUrrhpF2ruEUSHY2BnA9uWba2q9URTPp1vLuaW3uLgi4doEZ7rYGLzlAciJUVu0gX2qm7KkrnBFqdx1TaO8oUrnuXsgJy8Eb++KN1c7YlBG1B+WXckcFpv9LXSNauo4rcvbTSMtmp/BmzGJYxz+MkkcanJ/wAOKU8DyGK1u47eXU5cNP3Y5FijVhIhmuDEblIwoP4mSFM452n9yK3Toq0Sbq2MRnMdhYxxliuC0s+JGJJ+doycfLnP7Vpf9DHTd199Y1t7RpolmXBLtJBKwkx47i9uOPBBy2PBXnof0X002XQkcj57lwzTOW8ndwvyeNqrj/XwKDeqUpQKUpQKUpQKUpQKUpQKUpQKUpQK4n1zr/8AadZWUsYEEohAUOAsYdbi69pO5drCOM5AzIzY9ma6J9S9VbSej5THnuy4hi2nDbpDtBGBkkAlsDn2/wC9cr6N7lrpjXMp7sc0aWcAjiUkxq4XYrd3ZG7csyyYBzuDEgigv7CD+jyq9osclvFIXWHuk744IMsY5WLnAmnfC+CccqCSfUiR6rpNi1pLJa6hNcYkblXD4eeRbhML3UBORuX9YI4YgwIQLrRZriASSNLEIpYe5lQ9++ZUhBxslTMZOcKR8Lyxv9Qtk6r6rW8se0ZLSBWDSRjbI7M47UmcNGyBDz5QuDj4ISNOkXq3rKWG9ij3Wtr25Lc+9S8zZZ1J8ptjiIPkd0ZwfFLHp/8AZfrVnto5J7Gwjw0Rbe9s1xy5hyCzKEVGKls4kOPNT9KvLfrLRZb+Fo7W9gaR98eN6KMhO+M4dXRFznjg7SMVJ+l+tpHo05ut0N0zPeXAlG0FXAIePJOYlTapGfbjBAyMhJ1Wyj606ph2O3ZtoO+lxGwyJZSva2kg52qjMVPB3LkGot3qM9/1LaaZeom7eZ2lUqI7pIgTGBGSSGL4LJzjtZGQfbj6X0m40PTvX2qgR3DNPNYbVUBGyY+yQBslVNuUPtY5GVwDU3SdNg6x02a+dsGZw1vKCN9qkOREVOSFbO+Rh/8AdKsODQV+pWTaf1BBpilTYyzpcckHsKhL9kjGBG8qLsJ/+tRnbxca/pS9R9c24XYDZASyPsDElmBji54wQrvnkqe2RjPNB07qkWp6Bdy369y6uVVxBsKNLEAq23pwSTgsQQwPteQ+DUiy1v8AsfoZt3mgkv8Acz3NyzfZjZidrTtwd+0BViXLHYAMD3UEbqG+tOobBbi2LtJKJhCrbVj2nCTzzBj7bchNjbsHk7QHIatAv746zoUkk10JVWWK3lm25lnjU7jsXAMUChd+SpLsCWPAUWMGpeoa7uLuOSaF0zbpMUAupF2LmXGOFMyuIgQiDfgZQmvNl0hcXd9NpUVzA4tbZm5QEs8wjLR5PhVkUMGH4kjOTwAvdVsLnTr+OYxj1l/G+ItqFIdoUPEfG5fT44J/O2HndxXTQTWOiJdwyANp8iRKrqF7rD2RoR/lWNxI3yTczEFcCvesX0ms9IRapMsTOzxJGjSKFjiUtHIGJHJmcvvXB9i8n2mpOm6b/SOp108MrOqvtCxqid1sjvsANuVtpCcEflFjI3DIYdfDaf1PYQ2zpLDO9s8sxALySJNIGkxwCWaTPz+HwBmu5gYFcE+nGiG+62smd2kaG2Mzk7SqIuYraNSMAELiTP6t2eTzXe6BSlKBSlKBSlKBSlKBSlKBSlKBSlKDnP1xEknTUCRfm1yNvIHIimIxkHnIGP5xyPNarfzCbpaIJ20inVfURApJGrbTDFcLubAiMjRl+M7oP3Dk7X9YtXiTRzbtA87YEpKuI1h2sgVpH8oG3EDHJ5AIzkancatPb2sMctusb2iMsd1HIJYwAm1FmGPDsEmDecKrge1iAtdNWR9RtlSVYrm4eS5S4lwUu4kULCrRqygvtEbYUDADsh9zColzeXD2t5PATHd3Uxhls1Jyy7e2klu5C5YCORxKBtb3g8oMWFreRw6ddiePMTx4tTuH2xFu9PErDbgsT3IZB+QbAbcoFSbDSzdatDaNOI7vTYdsMyqMTO6oScMSzBUwJEB59QDkZUgMfVdlD1BaWsembRM0LqAGZAYIgoaCZQORuKptfBUknIwQcvUsqdbafawwr2r3uOro5ObdUX+8JKFwWibKIVGAwkQ1l0kSW2vXN/tEc4ZUvLNVBPaAwsqNtDOchpAw4dQUxvWtks0sxN/Vj9kywqpklbYDHkFSwJwCfbgnnGBx4oK/WL6TWoIbBouzNcc3EYkU9u3U4kIZT+MnESnAP3CcAisfWWjiyJljdIbecrHeozKiyRkgEpngSkezjllYj8gmImr9b2/d9Raxozle0t1LhAwDHKQoSJJ23fpQBSRy4xWmajfSa7BmNp5LuQD0z+0ysNnckdDkQwBVIGyE7ySqljk4C66r6wGsag0FtAyNbxmQzsRHJDGRh2TKkW5C/qcdwBgFQlsjSxp0d9optmRxcSO3atQGHalJCdsb2PPMc7zHkoCvtDHOWzgj76Xlukh7TK94m4IqRBo0WGTCgZEkbSEsAdg3PnirizvgvUD6pEjzmWSVbY8+6RApfycKjR9yLcV9q2wYnNBCS9Nj0usSsippgFym8DMsjsuYWGMezuPG235aM8VltNLk0NrK1WVFkuI3R5k9u63nEcjyKTxvjEUieeAIjxkCsi2D6trnoYVimCSHUmnKqBMZIkIXGDtDyORyMhdh528wNauDf9IW988bP6XsokMrn/Bj2xT9zAwxmlOw5AJWMn4YUF10v09BFrdzE6bLZ0leNWK4UyCTthgVDqUgZiEcnBab5zWsGa8sbC3vZ5wjXcVw0rHaWEWIk3oOMSONiKuce1DxlsbN11p88GkJDHteeezkuLmRH9ymNjIxX5KMZ5IlA8iT9gRWLobTpeuNeIm/+HWiRRrHlSGMajYm5R8n7kgBPIVeQFwG+fSTpk9O9JoZUC3MwDS8DIAGI1OAPxUDg/LN+9btSlApSlApSlApSlApSlApSlApSqfqLqOHQIh3CzyvntQRjdLKR8Ig5P8AJ8D5NBaXE620DO7KiKCWZiAFA5JJPAA/etB1nrdro5gYQ2uD/eG292cD8vTI5ChVOAZ5cIM55HnSeteqHm1EJdGKaf8ARp6yD0ttgZLXUmQJZB/k4UbTzyBWPpfom8611Rbua5kjtuGWTG2R8ElRGNoG1M+2QqoH6VAxgJl3d+s2W9pG0a+oiDqJJFMshkD72mCBkJOCHky7YGyNfyOK8t7jS4NRiiNq8UEYLSe7tRKe59qKADH5qVfezglCWDHK1vPW2nJ0z0ajWqiJbeeOQtySMttd28lzhiSTnxnnGK0p5xD3sIWmigCQxF3cL2Z5y010SgUOpJYHJ/PKkllIDHNZR2xW1dLhw0CH/iyrJA+7l0ZDANpXcYgcKDuAO1sfb/XLttLlDBHigIaA3QXuygFo2dHhdW7u8EK6sC28c+7NTWsFfqC904XJkaaCOW4uCQDEYzIXjhUL7PyULGSQil/OCDgttWh1N9Le5jVbWGF4XDgruAhVzIVAUdrKIY+OTkjaVWg8S6tqNx6JjMqy3WYreSJ1VtpdWlSbcjn2ABAwBZWU5zk7vDBLySRGEhvYEkmmhmmkPZjiHKmWRn3tKGA3x9vCsThSMNintTp9pdy3TvFLE3qrcOzlw35QIR+PcLuzyhcjc2WxgVbX+ludYgX/ABJ9W2yu+7/hjEQ+6Pch9qxP2gDjdsAI9xFBA0iwjsLyHVIYUe3twHu3Un3yOh3mJDgEQFvJ5y7KOVwMXScMdjpdy08arcXcMMtnGkmGUzvMY0hwAY8Ookyv4hhn8STh1DVc6QdJWRu1FdTepcMSyxLIzkEkEsCA7HGTlUU8sN07+oJbdaGYpntAdlJW7cems68rcNkqqN3QRgk7ozGoGKDHaaRJpr3WlksUZUmu3DFmkwTu7R8h7jdCgVskbZeDhSaSO4U28CMBcQ2aLOIxICGKyxLclMEdzcQShYEHfNjIC4mxiPUddu5IpROiYM5mLxteCPa8gwIwNobc+BltsKoFVeT71u5kOiagscaLcT3Dze0YMVutusjFuODskEfIHulOMHFBYWF/PDrJkiOJr3u2sWDEFTLApKNqglIis6cliRFH8FaprW6Fn060Ydmt4ZxMZ9wbfbRzmK3jOE+ZDJKRjwhx+QA2LrK8Tv280KotvZhoI3Vwu9GhJuDGON3bXaigc79wPiqPXUj03SI+6hbvFru9iBGQHJlt7YEjcBkEkLyo7jkc0GG4vJ9U1cR28bRXVx2Utd8iNstdz3CnaB7FULGSG3ZAI/cV2/pPp6PpfQo7eLkKMs58yMfyY/yT/wBBgeBVN9PdC9PHJfSmOS5u9rmSM5RY9o2Rx8cKo4+c7QSfAG40ClKUClKUClKUClKUClKUClRtRv49Ms2lmdY41GWdjgD/ANftXOOpNdbXbDu3Ekmn6aH9pBK3V9+yogwyITk/JYYPAOQG7dSa02m2zLCqvNsLDedsUSjzJM/hIxyf3bBA8Ejiup9Uo1zNHaySTXMo2yakATK5JyYbSLGRHxgbWAGck/iTIu5LvrecWyQSRqpjBthKSkSjy97IQHkkI2/b3b/YcgHz07ovoWLpvErkTXZXa05XaAo4CxoDtRQAFwuPH+1BqHQ30kRNkt/EgC4MdqDuAIOQ07/81/gr+HnjBwOuAYFfaUETVtOTV9LlgkBKSoyNjzhhjj9j+xr8+G6GmXMtjJK1tKit6qZnJeUAbJVQsCG7kXblRTggxFVxvBH6OrTeuvp9D1XIswYwXSABZlGeByAy5GcZyGBDA4waDnGrEaho7CR/TQrZPGFDMplnjeMb5C67lRmuAcMdx3nfzkVa6pO3UvVFpOsLGytY2lFtIDvkWLaGkCDILKZAEQ8kxOPnFe10zUdBurSO8ja7tYp2cC0xh3OWRpUZV5DsWyXxnAAJwTDk1Uy6jcGeKXuy7v7ksMqDEe8oLgs7BIpmy/biBDluS3uyFjr0EWu2moX7XARH+zZMr4DyKrJuB/UGZmjA5wDIfnIq3117TqB5zGgu4rFw7NI/atWLBI4n3e1doRmz/wAxpxt9pDVhW7jK20MXu27WFw0TpFEd+4xxiY7VYyYcvjGRGm0+1KgXQkmmkjmA7Ml3A12vfLdoybSm9wwd5AC67QqKpgHDnBIR7K2e/MT2kiT3Fsx2bn3IxOGknnZyFUtKCYwTub2EjC5OZrUQaXDDPKe9qCGdys8n2wMb2eHBDzSKGUbt2HDY2hRiHeXFsmrT/YPoCZO1btuRvtBJWfbj3M4mdVYnciOTxtUVlt7BjrVnatdKs8jJPc3Ei/cgkCkBN5G3JEigZOe4ck+5chtdgkVxo1zYXKpHDZN3750kVu8xBdFQrGpByPcQAw7QXLbia1/plmtOkbsXBLXt7ts0U4PbijAhMjkfii8gsTyY8ecmvmviKy1qaS3Gy0t+1FBtLEXkyZKptPEqrMQ0jZPCHyXGMOuxHfiONd1rDvnjaZnlk7eM72VjADGAz5G5d2CwDy9ugl6rqht76ONUjdLVGeyjdirmR2LpNKpwe5t2uIyAD3gWKk7alWkM8FtcXfejvJo4Y57kPJuQpIswlhMartyypF+Q9qkKCVUbtdWYXSz3TsDIsDyNK0bSKDLE0cMJJO+LAEmxmLK+6ItyVA3aXV0k1qVwrhRZw211bt+kubhMMOQSGMWGzgrKSCQaDZ/pDfJcaBNHGHVILh0RJPzjVgr7G/8AxLsgPzszW9VzL6MPJJLeFiCgW1UHBBLpAiucH44Xn55rptApSlApSlApSlApSlAqh6l6pi0GRI9rzXMv+FbxDLv/ACfhUHyzcAA+cVDvOpzqU7waftd0YrNcuD2LfGC2W47kgB4RTj/MVHnnt91NFols7WTGSSbKzapKN0kzjAKWyHG/GBjGIkwvnyQs9cuDBqglvQl3foN8dorEWliv/wA2ZjxuAOd7ck4CgYUiq0Dpa86z1p7uaUrGx9t3tKsVwOLSNv8ACTPiZvcRgjBLCtg6J6AZwst6idsEOlvv7m5+cyXL4xPL4wfwGW2gA8dNVQq4AwB4FBB0TRodB05YbeMRxr4A+T8knySf3PNT6UoFKUoFKUoOUdZX0msdVvbpH3fettApJVIZSizPcHHJZFIxyCO2cfkTVboeotpOr25s5FeS8jCXskqs6QzqCdzOoBZiRKdjH2jH4KRiDd6q+jdUm/KyNBFqF8rYQn3mKONFPH6mUBT44Pjmsc0v9JEOmXIAW3uhPdT5C745UUMPOW3mZ4ztGdq/64DPfW51vSbtFm78a+oke+lYlDtO9BboWKRjeQpcBc4bYTtOMvVkVvLnviO0s5LORYVVnjMjxFChkjBGcNO8ixFdx25bkkCTY6YdXudVL9vswBm9OiqrSOIgsYlGShWHYQAPaZN7DgAVrujzHXbv+oPCqCBE7gVZAttwmy55Yb5CFDFVVgECk7jhaDBdakRrzm5YGWWIM6jDrbJIwDoiHmSRo0jUlc5WRmHsUE5Ibn+oo0MqBGukVVs0zJNMVBlEksg/FpJHDkNsOEBJCqA83QoV03RUhaPbDJt4DyxvFLlUkmmKEOYlJQ7CcBmRcghmWXLoivqU9uq27vaoZ1LREIWiEYktQcj7AWQnBJJ76bi2xiwRpQbLT7i1BKOY/UyIVZYmijz3QrFQdp2FFUIFKuAMhmao+o23Y6etoQ6JHfH1Elwvcdogu1XimQNtaOPcq5bCjtv7AeamXKxdV6ek8Kol0Z4WuGkj3MDcOkcMWOMwJGFI+DhCPcXrL07K/UP1ElJI0+cwssZSMGG5kG0XBKuMShuT7SrFQCTkE0FfGttbWGpxGWSOfaRFMqt2ZIzADHbNuXg7VbarAMNg2kkHM71ajTbrfJ9xdLdJJQSrlojH6cyD8ldt+zJJ39vcp2kVMt4E0fULpJLZG3TLDeWkODEIWjDxzxJjIw24hVGcuV5baTp2rXUuqpDEmBNJbxWk4ZW5KTBEIJ/Jn2o2T8RN/oA6/wDRbTvRdCpIRh7h3mbP7E7U+TxsVTj+a3uo2m2KaZp0cMYwkaKij+FAA/7VJoFKUoFKUoFKVrnVvV0fTmyMI091LkQ20fLv/J4O1B8tg+DgHBoLXWtYh0LTmmuJFjjXyWPn5wB5LHHCjk1omqatL1BpjT3Tvp2l8YXxc3QPwcZKI3gKvubn4NV+oP8A069iudWxdagx3WunRt9uD+eTt48tM+QNpIztzVVp8d515rfdVjgAj1exhDCMgMtmDxvHIM5y2V9oAHIfdR1X+pJHYW8It4/EVgWCA553Xjrk/wA+mQ72zlzyK3fo/oUaXcNPdMs9wyqgJC7I1XOBGoUCNefwUYG0cnzVx030hadNbjBEA7flIxLOc4z7iSQDgEj5PJ5q+oFKUoFKUoFKUoFKUoOJ61C1rp2r2cIDSf1G3lRXHzcNEy5bONpIx/A8+ePWtar/AFfWbu5hUjt2tvdgMmSJbV2Yxs3hSuWVlxk7TggAg5vrbazaNfi9hBaOdFglA8rIjdyCQeeQwAxjBC7f1Zqj1YxzbpLZNst/bl1h+O+qSw3UW44Kttk7mGyWaP8AdloPF5AbJSIlY9u0hnvQSA0gRmWaGUE8l5EUkkkhe5jdu2vJntZdBuLKGOSKSHUTC2dpRZWBLqGGdoQM6qy+WjKIBlSTU6pLP3Lq4MT7vQpDM4CslwCp2yq2echYpfH4pKDgqMzltjqurw2RaVDsnNkcKg7cgW4hKfkA3tZCRwo7eMFaDYdGlXQNS1CJohMkq+mti6j7hiAV4X2ge0mXfwv4iQ87a1f0pP083EMtyq7pMZYyC4V2SX9RPcjkkty2CdwTJHaGNk6Rjm6i0y8IkT1cExuo0CAYlkVWQn3EhWVWRkPIM0gIyimoOi6ms91BFzHDOHt7eVkAyHVpIRu5TuW0pMIXjJlyBwRQYepbB7PTJbbsEXcx79jNBmPepPeuE9uMLGF4jcsSxBGPbjBO9mt5YSTxCKPaLVZ4w6o0YGY7mKU/hIkmCQxLAMc7gM1506dLjpTuX0UzxRLtsZlZRt7Dk9kyoCY5ZCAncxhgq7cHzb3E0kHTlxbyGG4jhVZ7dnVFMW9S0EiA+yRSdysg5B3hVZWCgPPVFjJZddQtLI3cbsxC5jVcyKX+1IwIKbgQVbIwHjt3AAbAsOiemzqXVxlkdLiK2kLNOqlUkmUv21UEnd2+47F/8zAc7c1Ta7cXl9ZelgVSiEQh3jMbTd8o3pY0Dboogq7iGKsqImSoxu7hZRdizRcKu1QNq/iMDGF/gfFBmpSlApSlApSlBqnVvUs1leLaWUBnvZF3DIIihXON8rftwcKOTtx8gHUuqJX+mHT/AKhf7xeXcgSe9mP4MRkYQDOwANtQcDaM5wBXWKjX+nxalCFlRZFDKwVhkblOVP8AsaDlPSXQM2tSme9MiRyHe4kUC5ujkH73B7cIwMQA/HPgV1q2t0tYtqIqL+ygAc+eBWWlApSlApSlApSlApSlApSlBG1LT4tVsWimjWSNxhkYZB+R/uCAQfjANcF6+0tOmNUaOZXyRugvMF0cHClLqPkE4GDKgDnYj4Zq/QdeXQSIQQCD5B5BoPzL05ry6fMkj3CmO3wkLllZ1wW9kseQ8sG2aUBo1zgj8cbVuGuHstNGyJV9O7NY3CyxSbkUvIqNIGKtsyy7Cy5SSU4LJg9o6lNrpejySzRQEBThXVfuNg7UHtJJbwAATz4Nczn1ey1fqW2BtFtkzLFcvsTtmORG7W9hxgum4BhldhPAPIV13BOdYX0O+HVIQv2tyN3BLveZJWZ8NtdZJA7cESx/JQnxHrDap0pPpscSrcepZ1hkkDezmRgjk5aQygxgr7sv+k5xaXU3pLKG8XueqsmNjcMiOQ5TcsLDOAxZwgOD+NwVPxit0+WXUOokkuI9ltcu0vZQxOEiMjLODLt3A93tvIFI9m4eRtAfP7SRdNQyQlpJbSSQTxRuyMpjGWZWKIzBu+ixNvzwTxySzW7Oaxs5JZEjZ454YY3RFHokCtdS9hsbvtghAWzjacedoydORQabdXcUqKyiSW3MW1d0sa7wiR8AbpMKy7VyzWsmfc4xPsbOe90iXRbzsvPJlkk5DK+/e7ud2XGxg8bBVDbHjbBBwG29B9PqblrlgQsMs8NtESW2bXZJJXJJLTSMrZY+AcDit7rithD/AGy1j+/26xXAjmXBh7TqwjjMMjZYkEh5DjPtKJ/lzVp9ArnvadchCfTq0WxSSdjlMzAA+F3+Pg0HVqUpQKUpQKUpQKUpQKUpQKUpQKUpQKUpQKUpQKUpQKr9f1ZNB0aW4lyUiUsQoyT/AAP5J45/erCtY+pHTb9V9Iy20bBZGKshYkLlWBw2AeCM/HnB+KDkuqa7d65PcvOj99YUmt4oz/wluzN32fBBEhj2jPL4k4A+INlopuNRntURluZVhNgw3xoY4wVN0SAWGVi43eO82M7jU3WtKvtCmgj/AKUJJIsBXgXuWjqQN2+MRqxO4K/3X/JM8LgVD6jabpd7dIUktrhCD3ppUkuWU4jWMKhMaw/5YmP/ACz4wSQn6zDCkiQglLJlUzxAL/d3CtHskJB3TRgyfuSI4Wbhd7V97qpmu2VI7mSTJgtZF7e0zMAn3PMbu0ISJwuVwm4cvke3s4721ZjNkxyhZriKZZcSOD6doicF5Syr3ZvYfIGADsnWkMl2pjuGVbZGW0NyyAiwKjc0SgBU7pcIpuhxuC4yCmA86lZyf2qhtjHENTAjkDrcKY4xAgMUa7kZizMpZkYEkhDuIO4RbnT/AF14VWa/uJVtpnj5IUK6RyQuTu3KMN78lizx7fOBV50tbTXGkrYM0RadyTeFGVoJosGRFxgSzJtDiQMATvYliDug6XfSRarciSZoY5LVxJOm0tcyRyMrrCw4BaSQquFLbCigKcEBk1JYI39TBMiQ+nZbq63nDyOqExWoZmbuFFK4DFV3/uuK6h9NtA/s70lFGUVJHzLKqjADPzt8n8RhPJ/CuaWulNqPVun6fIOYI4ppolwUtUjUEJ4z3JWIaR+PzjUEgZPc6BSlKBSlKBSlKBSlKBSlKBSlKBSlKBSlKBSlKBSlKBSlKBX5r6ol9X9UrxpSwIJRTlXCRgrFIzArgKIjI3IwCOd3k/pSuB/WbpiTROpjqMLIUnBR1kP4l1MTYHypU/GSMnjFBAhlw88SrLLJCrwwuYhIHsWaQSzDIGWB3Ybx7goBGautIEV/rcmkxz7dPkyWuE83LRqh7YfARX2be4QDuEWeC7ZrJ7x9NsBMLhYrq1lXS4gjNsKorLLI3GAG3K49pw0S+c4q0OgrLBNpPqVS1tUe4FwyrkuFVXQMRjtrIzFzknEgjyMGgh32osOn45DsW1hkjDYKqt3NFtilWMggJFNAzELgbtreATvsdMEdjLLeyf8AJmk9FaS4RVkaNGnmK43hBy4TGUCkBdxAFPeajD1XoOo3D7oolginFusg7ffYdoMQFHgxgBCxBDA4DcC+0DRm6o6tmScZQP3rlGwRErt3IbXn9WQrysP8ip8UG1/Snp+Sw0lru6yby7PckZh7lUklEx8eckeRkL+kY3qlKBSlKBSlKBSlKBSlKBSlKBSlKBSlKBSlKBSlKBSlKBSlKBXNf/aAtjN0HvChu1OjEn4Byv7fJYD48/8AXpVVvUejJ1DokttKSElXaSvkfII/kEA/7UHCrK8E8UEVvEJDPpXY3NkRrO7N3XdvxDLGJHLflhcZrPZ6g8y2O6CRkjtpfTIVZXv2ZkKh0Aw8asAzDdz2+4wAcA3Vj9E5rCcsl+oUnmHsv23X5Vvv7sN4IznBPNZ4/pbqNlqUUkOqYEcaxL7SpVPbuVQAVAOM+P2znzQaQI5pLMR/ce5m2Np0YUBh/eJJJGlUYUMuGOSNoEjY4yR3jorpwdMaAsO4vISXmlPJlkbl2J8n9hnnAGarOgPp/b9Hw7gO5cMMNM3JC/Cr+ygAfycf6AbjQKUpQKUpQKUpQKUpQf/Z"/>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rgbClr val="EF9C51"/>
              </a:buClr>
              <a:buSzPct val="55000"/>
              <a:buFont typeface="Wingdings" pitchFamily="2" charset="2"/>
              <a:buChar char="n"/>
              <a:defRPr sz="2800">
                <a:solidFill>
                  <a:schemeClr val="tx1"/>
                </a:solidFill>
                <a:latin typeface="Arial" pitchFamily="34" charset="0"/>
                <a:cs typeface="Arial" pitchFamily="34" charset="0"/>
              </a:defRPr>
            </a:lvl2pPr>
            <a:lvl3pPr marL="1143000" indent="-228600" eaLnBrk="0" hangingPunct="0">
              <a:spcBef>
                <a:spcPct val="20000"/>
              </a:spcBef>
              <a:buClr>
                <a:srgbClr val="FDDCA1"/>
              </a:buClr>
              <a:buSzPct val="5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55000"/>
              <a:buFont typeface="Wingdings" pitchFamily="2" charset="2"/>
              <a:buChar char="n"/>
              <a:defRPr sz="2000">
                <a:solidFill>
                  <a:schemeClr val="tx1"/>
                </a:solidFill>
                <a:latin typeface="Arial" pitchFamily="34" charset="0"/>
                <a:cs typeface="Arial" pitchFamily="34" charset="0"/>
              </a:defRPr>
            </a:lvl4pPr>
            <a:lvl5pPr marL="2057400" indent="-228600" eaLnBrk="0" hangingPunct="0">
              <a:spcBef>
                <a:spcPct val="20000"/>
              </a:spcBef>
              <a:buClr>
                <a:srgbClr val="CCECFF"/>
              </a:buClr>
              <a:buSzPct val="5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2400" dirty="0"/>
          </a:p>
        </p:txBody>
      </p:sp>
      <p:sp>
        <p:nvSpPr>
          <p:cNvPr id="18439" name="AutoShape 8" descr="data:image/jpeg;base64,/9j/4AAQSkZJRgABAQAAAQABAAD/2wCEAAkGBxQHBhUUExMWFRQXGB8bGRYXGR0cHBghICceIh4hHh4kHSoiIB8nJyAhJDIhJSkrMTM6GSIzODctOCotMSsBCgoKBQUFDgUFDisZExkrKysrKysrKysrKysrKysrKysrKysrKysrKysrKysrKysrKysrKysrKysrKysrKysrK//AABEIAOAA4QMBIgACEQEDEQH/xAAcAAEAAgMBAQEAAAAAAAAAAAAABAUDBgcCAQj/xAA/EAACAQMDAwMDAwEGBAMJAAABAgMABBEFEiEGEzEUIkEHIzJCUWEVFiQzUnGBNEORsaHB8AglNVNiY3Jzgv/EABQBAQAAAAAAAAAAAAAAAAAAAAD/xAAUEQEAAAAAAAAAAAAAAAAAAAAA/9oADAMBAAIRAxEAPwDuNKUoFKUoFKUoFKUoFKUoFKUoFKUoFKUoFKUoFKUoFKVV671Da9P25a5njiGCwDMAzY87V8sf4ANBaUrjutfU+61KUJaRraA4x6kEzybvGyBAzkfOQD48gZzS3trJd3RF9NPOHy/bvZntIVHPu9PH3JljG0/cftqOfmg7bqGtW+mj71xDF/8AskVf+5rX4Pqbpc9xtF2o5xvZXVCf4cqF/wDGucGBtI1FIg2n2EbxtKblIvEYK9vZKXYyFzztVwSAcYNe9TskfULFLG+vb0ytcGZo7so/sVDhc+xGXO5VIGc4JwQQHbbW7S8i3Rurr+6MGH/UVmrh3TUxOmzSiR+1AzB7hAwvYEDOqPMwASfG1meFlJVWVhuOBXUejdZfVLJ0mKmeFgrOnCSqwDxyoMnCurA4+CGHxQbBSlKBSlKBSlKBSlKBSlKBSlKBSlKBSlKBSlKBSlfCcCg+1Xa3rtvoFr3LmZIl+C55b+FHlj/ABrUeqPqTDa2ri0ZJCCVa6c4t4mxn8wD3nGQe1EGJ58YrXNA+n39Z1hby51CWR4juLFh3CDypwc9hPJVRk4IIKHhQvbrrC6112js4ngzwCyB7nH+bssRHChwcPM4z+lWJArV7DRyunRX7xzyxmRllkiZprtQjNGxeZwJMAqD9hUIAbyOa3fQtNOhdIJPHMYPtd+VJB3YyWAdy/PcLAZGVkAJ5Ib5o+m+sx0Z0zFDfW00YjiRhPGDLFIXG73OFGyQknKnP75ORkMv050iPWemRcW9xJBKZph3YWyWXuMVEyyKwdsbfc678bea8WeszdPdXXUt9meCNILZ7yNAixnmQd2PcTz3gS6e0ZHAzx9+mfTkOrdGwXDJNBdEPm4QtC772L7uMLInIwHUrx4I8yfp9rXYtH9YpX1k0ksdwwHbuRgKBjwjFEBCH8gMjPOArLzTIrLW72SKKObT02w3VooLEDHdd4huIGxpAxRAP1Yww5qb5TDrjG3uneWG2X0M8a5M3dIKQTuw2yELjbkj2vu8g1edERy9L6St4mW0+5d5ZIAvutQ7MY5ECjmPZsDoBx+Q4BrV5V7Efatmiit9Qu55LUxbw6PEWii2lQcRlu1LkYAAceCKC36E/90TxTZJtruRrOa3Yhu20Me1XOMgs3ak3YOCJAecVbfRa3kjswxyUNrEAzDDHEt0U4847bJg+MEYrTep7QXSQW1s/bklhiZbcMcrdROtqx7gPOEMmT89jcc1vn0sQWs02wqLe45tlAOSlviAsSTzvCxv/AP0aDolKUoFKUoFKUoFKUoFKUoFKUoFKUoFKUoFKVT9UdRw9Nad3JSSzHbHEvLyufCoPkk/9KCTrWswaFYNNcSrFGvkt8/wB5Y/wATXF+qetZ+sNYSzQC3hkZR2ZWKd1W3Y9RIjbogTtAiAy27k8rXt2vuvpWuo0jle2Y7Y1dO3FyDshfDLLPtwe642KT7QTgrs/Rk1lc61PE8SwZQW0drPtPcCFjMQ2WSZmkZgxDMftZbzQV3UPRJ0Gzt2SRZ5pZ4IhC0aLEMSd0rBtXMCHaSx9+QCTk8jYuoNaj160S0aFo7ySREaCTiSNGJ7siOpwyiNX96MR4B5O2oEWmy2XWRNnGbi2sRt7EkmO3JMoLC3ZuCUTadrttHfZQV8Cyi7HXusuWEqx20aqvLwyxTSHc/ghkdAiDPj7jDJBNBSfVJ7vRtHWJp1ewnlWKRmUm4iQ5LhcECRQqnnG7A5zy1bL13cLedDMlu6MLoxwRMpDKRKyoSCODhSxz/FVq6hJH13aWl7IpMKvLFNwvqGYduMMv6ZNpmyBw2MjHgRNesJNF6ttxaxNPbw77yS0Ur9stuj3QgjOT3JHEXAJjOCCaDF1ks3086buBbAtYyRsqruJezkcbVKFid0RJ/HypORxxU/r2OK2+liQwxJPG6RQxc5C7sLHICM5IOCOef35qdq+qR9T3mnR20ncjeb1EjL8Jb4OGBwynutEMHBBHI81rfVEI6W6mhSGOSezRmv5rONVJt9mVDxZYYQyOHMfwYiRgZFBZX+q3PR+i+hZDK7IIbCZEIVyRsVJQOEeMe7PhlXI5BFadZaa1trU1vDNJIlhF3bRpCN0jwnLohChdpYyoytk42Y4XI3Pra7j6kuYoUkzCE7gkTLZllRxBt28konduMDn7cfjIrU7h+70bJZTrKroBdPO+0SJbbV2H4UXDL/dzGTyTISSDyGFblZ9QuLiOP8AxZ5THgBXTfEjTylC35QRbuOcyXBGOMVm6Y1WTSep7GxUOsNu4zvUb83Ks6x7t34gOf3yYgccCvmoWtu/SttOUYPLOFWJAymC2g7izxvkhmwhkEjHl2lx424l6gj6t9XoPapie43IQPcoshKrZ+MNIzjz+haDs1KUoFKUoFKUoFKUoFKUoFKUoFKUoFKVC1rVYtE0x55m2xoOfkkngAD5YnAA/c0Ff1j1TB0jo7Tzn+EjBG6Rv2X/AMz8CuWdE2kv1N1Se5vyogG3EannZlx2g27MaZTLYAZsjJwecN0kvU3WkV5d20ksUfZxbAq0cfdcrjbkM+zZJuOMs6gbdgydqOlL1TZ6lc23F2ZmjglR2jkULFFHsc8EDcGJRh854OCAx6FcS9L9IG9t0R7Ny0np23CVY87ITHId249tY/Y4/wBCPFXmgjT9S6Q7B98cCkypce2eFhuLNJ4aOTO5t/tPkg1r3UGoyaLZWem3qwxwtPEouQQsLwwkOVKlsxt7UQg5Uhic/AtfqVpaatbwenwt1dv2VmTw8LKzSiQry8WxScfB2kY80EDo66uultES5nHes7k993GTNa9zGGlPmZAmzc/5Lg8bVFTtB0Fta0pdQic217M7zLIBw8bH7UcyZ98fbVOCcqclSD5a71KtzoE1g0fpr2RVt0tyeGEx7YkhYY7kSgs2RjGwhgK86mX+mOmySQh5tPwftZ3PbSHAUoWbmAn8k8qWyMgkUHvpCWLrG41I3CqX7qQPCH3dsRLhSrDBA7plZJBg/IwRxh6D1Ps6/ceqkZnkJht7hwFSeO2LK2MMR3AxdmzjdncBgHGS50Fenui4ru1kUXVta5Eyjct0CN7K4B96yN7lOchmBB8g4rC5hj+nZtpUdbq1VEMJ2iVbhiO08Z5HvkIKSDI558EUGODS5JOqbzVLAIxVxD2hjZdooUzEN8Sb+FfOMxEHhiastA1uKW2vdXfIibCRhhhxHBkYx8M0rSYX+VrXNN1Sfp6ylsQVEkrCJHUr24ZpGKtImcbomO+TYB9t4pEIwyV512e36J1SNbeJjahlUwZVI5LpVxE4LjkLtUyuvAbtNywcUEqHTn6QSKbMZnl7tw1pt9sUrrhpF2ruEUSHY2BnA9uWba2q9URTPp1vLuaW3uLgi4doEZ7rYGLzlAciJUVu0gX2qm7KkrnBFqdx1TaO8oUrnuXsgJy8Eb++KN1c7YlBG1B+WXckcFpv9LXSNauo4rcvbTSMtmp/BmzGJYxz+MkkcanJ/wAOKU8DyGK1u47eXU5cNP3Y5FijVhIhmuDEblIwoP4mSFM452n9yK3Toq0Sbq2MRnMdhYxxliuC0s+JGJJ+doycfLnP7Vpf9DHTd199Y1t7RpolmXBLtJBKwkx47i9uOPBBy2PBXnof0X002XQkcj57lwzTOW8ndwvyeNqrj/XwKDeqUpQKUpQKUpQKUpQKUpQKUpQKUpQK4n1zr/8AadZWUsYEEohAUOAsYdbi69pO5drCOM5AzIzY9ma6J9S9VbSej5THnuy4hi2nDbpDtBGBkkAlsDn2/wC9cr6N7lrpjXMp7sc0aWcAjiUkxq4XYrd3ZG7csyyYBzuDEgigv7CD+jyq9osclvFIXWHuk744IMsY5WLnAmnfC+CccqCSfUiR6rpNi1pLJa6hNcYkblXD4eeRbhML3UBORuX9YI4YgwIQLrRZriASSNLEIpYe5lQ9++ZUhBxslTMZOcKR8Lyxv9Qtk6r6rW8se0ZLSBWDSRjbI7M47UmcNGyBDz5QuDj4ISNOkXq3rKWG9ij3Wtr25Lc+9S8zZZ1J8ptjiIPkd0ZwfFLHp/8AZfrVnto5J7Gwjw0Rbe9s1xy5hyCzKEVGKls4kOPNT9KvLfrLRZb+Fo7W9gaR98eN6KMhO+M4dXRFznjg7SMVJ+l+tpHo05ut0N0zPeXAlG0FXAIePJOYlTapGfbjBAyMhJ1Wyj606ph2O3ZtoO+lxGwyJZSva2kg52qjMVPB3LkGot3qM9/1LaaZeom7eZ2lUqI7pIgTGBGSSGL4LJzjtZGQfbj6X0m40PTvX2qgR3DNPNYbVUBGyY+yQBslVNuUPtY5GVwDU3SdNg6x02a+dsGZw1vKCN9qkOREVOSFbO+Rh/8AdKsODQV+pWTaf1BBpilTYyzpcckHsKhL9kjGBG8qLsJ/+tRnbxca/pS9R9c24XYDZASyPsDElmBji54wQrvnkqe2RjPNB07qkWp6Bdy369y6uVVxBsKNLEAq23pwSTgsQQwPteQ+DUiy1v8AsfoZt3mgkv8Acz3NyzfZjZidrTtwd+0BViXLHYAMD3UEbqG+tOobBbi2LtJKJhCrbVj2nCTzzBj7bchNjbsHk7QHIatAv746zoUkk10JVWWK3lm25lnjU7jsXAMUChd+SpLsCWPAUWMGpeoa7uLuOSaF0zbpMUAupF2LmXGOFMyuIgQiDfgZQmvNl0hcXd9NpUVzA4tbZm5QEs8wjLR5PhVkUMGH4kjOTwAvdVsLnTr+OYxj1l/G+ItqFIdoUPEfG5fT44J/O2HndxXTQTWOiJdwyANp8iRKrqF7rD2RoR/lWNxI3yTczEFcCvesX0ms9IRapMsTOzxJGjSKFjiUtHIGJHJmcvvXB9i8n2mpOm6b/SOp108MrOqvtCxqid1sjvsANuVtpCcEflFjI3DIYdfDaf1PYQ2zpLDO9s8sxALySJNIGkxwCWaTPz+HwBmu5gYFcE+nGiG+62smd2kaG2Mzk7SqIuYraNSMAELiTP6t2eTzXe6BSlKBSlKBSlKBSlKBSlKBSlKBSlKDnP1xEknTUCRfm1yNvIHIimIxkHnIGP5xyPNarfzCbpaIJ20inVfURApJGrbTDFcLubAiMjRl+M7oP3Dk7X9YtXiTRzbtA87YEpKuI1h2sgVpH8oG3EDHJ5AIzkancatPb2sMctusb2iMsd1HIJYwAm1FmGPDsEmDecKrge1iAtdNWR9RtlSVYrm4eS5S4lwUu4kULCrRqygvtEbYUDADsh9zColzeXD2t5PATHd3Uxhls1Jyy7e2klu5C5YCORxKBtb3g8oMWFreRw6ddiePMTx4tTuH2xFu9PErDbgsT3IZB+QbAbcoFSbDSzdatDaNOI7vTYdsMyqMTO6oScMSzBUwJEB59QDkZUgMfVdlD1BaWsembRM0LqAGZAYIgoaCZQORuKptfBUknIwQcvUsqdbafawwr2r3uOro5ObdUX+8JKFwWibKIVGAwkQ1l0kSW2vXN/tEc4ZUvLNVBPaAwsqNtDOchpAw4dQUxvWtks0sxN/Vj9kywqpklbYDHkFSwJwCfbgnnGBx4oK/WL6TWoIbBouzNcc3EYkU9u3U4kIZT+MnESnAP3CcAisfWWjiyJljdIbecrHeozKiyRkgEpngSkezjllYj8gmImr9b2/d9Raxozle0t1LhAwDHKQoSJJ23fpQBSRy4xWmajfSa7BmNp5LuQD0z+0ysNnckdDkQwBVIGyE7ySqljk4C66r6wGsag0FtAyNbxmQzsRHJDGRh2TKkW5C/qcdwBgFQlsjSxp0d9optmRxcSO3atQGHalJCdsb2PPMc7zHkoCvtDHOWzgj76Xlukh7TK94m4IqRBo0WGTCgZEkbSEsAdg3PnirizvgvUD6pEjzmWSVbY8+6RApfycKjR9yLcV9q2wYnNBCS9Nj0usSsippgFym8DMsjsuYWGMezuPG235aM8VltNLk0NrK1WVFkuI3R5k9u63nEcjyKTxvjEUieeAIjxkCsi2D6trnoYVimCSHUmnKqBMZIkIXGDtDyORyMhdh528wNauDf9IW988bP6XsokMrn/Bj2xT9zAwxmlOw5AJWMn4YUF10v09BFrdzE6bLZ0leNWK4UyCTthgVDqUgZiEcnBab5zWsGa8sbC3vZ5wjXcVw0rHaWEWIk3oOMSONiKuce1DxlsbN11p88GkJDHteeezkuLmRH9ymNjIxX5KMZ5IlA8iT9gRWLobTpeuNeIm/+HWiRRrHlSGMajYm5R8n7kgBPIVeQFwG+fSTpk9O9JoZUC3MwDS8DIAGI1OAPxUDg/LN+9btSlApSlApSlApSlApSlApSlApSqfqLqOHQIh3CzyvntQRjdLKR8Ig5P8AJ8D5NBaXE620DO7KiKCWZiAFA5JJPAA/etB1nrdro5gYQ2uD/eG292cD8vTI5ChVOAZ5cIM55HnSeteqHm1EJdGKaf8ARp6yD0ttgZLXUmQJZB/k4UbTzyBWPpfom8611Rbua5kjtuGWTG2R8ElRGNoG1M+2QqoH6VAxgJl3d+s2W9pG0a+oiDqJJFMshkD72mCBkJOCHky7YGyNfyOK8t7jS4NRiiNq8UEYLSe7tRKe59qKADH5qVfezglCWDHK1vPW2nJ0z0ajWqiJbeeOQtySMttd28lzhiSTnxnnGK0p5xD3sIWmigCQxF3cL2Z5y010SgUOpJYHJ/PKkllIDHNZR2xW1dLhw0CH/iyrJA+7l0ZDANpXcYgcKDuAO1sfb/XLttLlDBHigIaA3QXuygFo2dHhdW7u8EK6sC28c+7NTWsFfqC904XJkaaCOW4uCQDEYzIXjhUL7PyULGSQil/OCDgttWh1N9Le5jVbWGF4XDgruAhVzIVAUdrKIY+OTkjaVWg8S6tqNx6JjMqy3WYreSJ1VtpdWlSbcjn2ABAwBZWU5zk7vDBLySRGEhvYEkmmhmmkPZjiHKmWRn3tKGA3x9vCsThSMNintTp9pdy3TvFLE3qrcOzlw35QIR+PcLuzyhcjc2WxgVbX+ludYgX/ABJ9W2yu+7/hjEQ+6Pch9qxP2gDjdsAI9xFBA0iwjsLyHVIYUe3twHu3Un3yOh3mJDgEQFvJ5y7KOVwMXScMdjpdy08arcXcMMtnGkmGUzvMY0hwAY8Ookyv4hhn8STh1DVc6QdJWRu1FdTepcMSyxLIzkEkEsCA7HGTlUU8sN07+oJbdaGYpntAdlJW7cems68rcNkqqN3QRgk7ozGoGKDHaaRJpr3WlksUZUmu3DFmkwTu7R8h7jdCgVskbZeDhSaSO4U28CMBcQ2aLOIxICGKyxLclMEdzcQShYEHfNjIC4mxiPUddu5IpROiYM5mLxteCPa8gwIwNobc+BltsKoFVeT71u5kOiagscaLcT3Dze0YMVutusjFuODskEfIHulOMHFBYWF/PDrJkiOJr3u2sWDEFTLApKNqglIis6cliRFH8FaprW6Fn060Ydmt4ZxMZ9wbfbRzmK3jOE+ZDJKRjwhx+QA2LrK8Tv280KotvZhoI3Vwu9GhJuDGON3bXaigc79wPiqPXUj03SI+6hbvFru9iBGQHJlt7YEjcBkEkLyo7jkc0GG4vJ9U1cR28bRXVx2Utd8iNstdz3CnaB7FULGSG3ZAI/cV2/pPp6PpfQo7eLkKMs58yMfyY/yT/wBBgeBVN9PdC9PHJfSmOS5u9rmSM5RY9o2Rx8cKo4+c7QSfAG40ClKUClKUClKUClKUClKUClRtRv49Ms2lmdY41GWdjgD/ANftXOOpNdbXbDu3Ekmn6aH9pBK3V9+yogwyITk/JYYPAOQG7dSa02m2zLCqvNsLDedsUSjzJM/hIxyf3bBA8Ejiup9Uo1zNHaySTXMo2yakATK5JyYbSLGRHxgbWAGck/iTIu5LvrecWyQSRqpjBthKSkSjy97IQHkkI2/b3b/YcgHz07ovoWLpvErkTXZXa05XaAo4CxoDtRQAFwuPH+1BqHQ30kRNkt/EgC4MdqDuAIOQ07/81/gr+HnjBwOuAYFfaUETVtOTV9LlgkBKSoyNjzhhjj9j+xr8+G6GmXMtjJK1tKit6qZnJeUAbJVQsCG7kXblRTggxFVxvBH6OrTeuvp9D1XIswYwXSABZlGeByAy5GcZyGBDA4waDnGrEaho7CR/TQrZPGFDMplnjeMb5C67lRmuAcMdx3nfzkVa6pO3UvVFpOsLGytY2lFtIDvkWLaGkCDILKZAEQ8kxOPnFe10zUdBurSO8ja7tYp2cC0xh3OWRpUZV5DsWyXxnAAJwTDk1Uy6jcGeKXuy7v7ksMqDEe8oLgs7BIpmy/biBDluS3uyFjr0EWu2moX7XARH+zZMr4DyKrJuB/UGZmjA5wDIfnIq3117TqB5zGgu4rFw7NI/atWLBI4n3e1doRmz/wAxpxt9pDVhW7jK20MXu27WFw0TpFEd+4xxiY7VYyYcvjGRGm0+1KgXQkmmkjmA7Ml3A12vfLdoybSm9wwd5AC67QqKpgHDnBIR7K2e/MT2kiT3Fsx2bn3IxOGknnZyFUtKCYwTub2EjC5OZrUQaXDDPKe9qCGdys8n2wMb2eHBDzSKGUbt2HDY2hRiHeXFsmrT/YPoCZO1btuRvtBJWfbj3M4mdVYnciOTxtUVlt7BjrVnatdKs8jJPc3Ei/cgkCkBN5G3JEigZOe4ck+5chtdgkVxo1zYXKpHDZN3750kVu8xBdFQrGpByPcQAw7QXLbia1/plmtOkbsXBLXt7ts0U4PbijAhMjkfii8gsTyY8ecmvmviKy1qaS3Gy0t+1FBtLEXkyZKptPEqrMQ0jZPCHyXGMOuxHfiONd1rDvnjaZnlk7eM72VjADGAz5G5d2CwDy9ugl6rqht76ONUjdLVGeyjdirmR2LpNKpwe5t2uIyAD3gWKk7alWkM8FtcXfejvJo4Y57kPJuQpIswlhMartyypF+Q9qkKCVUbtdWYXSz3TsDIsDyNK0bSKDLE0cMJJO+LAEmxmLK+6ItyVA3aXV0k1qVwrhRZw211bt+kubhMMOQSGMWGzgrKSCQaDZ/pDfJcaBNHGHVILh0RJPzjVgr7G/8AxLsgPzszW9VzL6MPJJLeFiCgW1UHBBLpAiucH44Xn55rptApSlApSlApSlApSlAqh6l6pi0GRI9rzXMv+FbxDLv/ACfhUHyzcAA+cVDvOpzqU7waftd0YrNcuD2LfGC2W47kgB4RTj/MVHnnt91NFols7WTGSSbKzapKN0kzjAKWyHG/GBjGIkwvnyQs9cuDBqglvQl3foN8dorEWliv/wA2ZjxuAOd7ck4CgYUiq0Dpa86z1p7uaUrGx9t3tKsVwOLSNv8ACTPiZvcRgjBLCtg6J6AZwst6idsEOlvv7m5+cyXL4xPL4wfwGW2gA8dNVQq4AwB4FBB0TRodB05YbeMRxr4A+T8knySf3PNT6UoFKUoFKUoOUdZX0msdVvbpH3fettApJVIZSizPcHHJZFIxyCO2cfkTVboeotpOr25s5FeS8jCXskqs6QzqCdzOoBZiRKdjH2jH4KRiDd6q+jdUm/KyNBFqF8rYQn3mKONFPH6mUBT44Pjmsc0v9JEOmXIAW3uhPdT5C745UUMPOW3mZ4ztGdq/64DPfW51vSbtFm78a+oke+lYlDtO9BboWKRjeQpcBc4bYTtOMvVkVvLnviO0s5LORYVVnjMjxFChkjBGcNO8ixFdx25bkkCTY6YdXudVL9vswBm9OiqrSOIgsYlGShWHYQAPaZN7DgAVrujzHXbv+oPCqCBE7gVZAttwmy55Yb5CFDFVVgECk7jhaDBdakRrzm5YGWWIM6jDrbJIwDoiHmSRo0jUlc5WRmHsUE5Ibn+oo0MqBGukVVs0zJNMVBlEksg/FpJHDkNsOEBJCqA83QoV03RUhaPbDJt4DyxvFLlUkmmKEOYlJQ7CcBmRcghmWXLoivqU9uq27vaoZ1LREIWiEYktQcj7AWQnBJJ76bi2xiwRpQbLT7i1BKOY/UyIVZYmijz3QrFQdp2FFUIFKuAMhmao+o23Y6etoQ6JHfH1Elwvcdogu1XimQNtaOPcq5bCjtv7AeamXKxdV6ek8Kol0Z4WuGkj3MDcOkcMWOMwJGFI+DhCPcXrL07K/UP1ElJI0+cwssZSMGG5kG0XBKuMShuT7SrFQCTkE0FfGttbWGpxGWSOfaRFMqt2ZIzADHbNuXg7VbarAMNg2kkHM71ajTbrfJ9xdLdJJQSrlojH6cyD8ldt+zJJ39vcp2kVMt4E0fULpJLZG3TLDeWkODEIWjDxzxJjIw24hVGcuV5baTp2rXUuqpDEmBNJbxWk4ZW5KTBEIJ/Jn2o2T8RN/oA6/wDRbTvRdCpIRh7h3mbP7E7U+TxsVTj+a3uo2m2KaZp0cMYwkaKij+FAA/7VJoFKUoFKUoFKVrnVvV0fTmyMI091LkQ20fLv/J4O1B8tg+DgHBoLXWtYh0LTmmuJFjjXyWPn5wB5LHHCjk1omqatL1BpjT3Tvp2l8YXxc3QPwcZKI3gKvubn4NV+oP8A069iudWxdagx3WunRt9uD+eTt48tM+QNpIztzVVp8d515rfdVjgAj1exhDCMgMtmDxvHIM5y2V9oAHIfdR1X+pJHYW8It4/EVgWCA553Xjrk/wA+mQ72zlzyK3fo/oUaXcNPdMs9wyqgJC7I1XOBGoUCNefwUYG0cnzVx030hadNbjBEA7flIxLOc4z7iSQDgEj5PJ5q+oFKUoFKUoFKUoFKUoOJ61C1rp2r2cIDSf1G3lRXHzcNEy5bONpIx/A8+ePWtar/AFfWbu5hUjt2tvdgMmSJbV2Yxs3hSuWVlxk7TggAg5vrbazaNfi9hBaOdFglA8rIjdyCQeeQwAxjBC7f1Zqj1YxzbpLZNst/bl1h+O+qSw3UW44Kttk7mGyWaP8AdloPF5AbJSIlY9u0hnvQSA0gRmWaGUE8l5EUkkkhe5jdu2vJntZdBuLKGOSKSHUTC2dpRZWBLqGGdoQM6qy+WjKIBlSTU6pLP3Lq4MT7vQpDM4CslwCp2yq2echYpfH4pKDgqMzltjqurw2RaVDsnNkcKg7cgW4hKfkA3tZCRwo7eMFaDYdGlXQNS1CJohMkq+mti6j7hiAV4X2ge0mXfwv4iQ87a1f0pP083EMtyq7pMZYyC4V2SX9RPcjkkty2CdwTJHaGNk6Rjm6i0y8IkT1cExuo0CAYlkVWQn3EhWVWRkPIM0gIyimoOi6ms91BFzHDOHt7eVkAyHVpIRu5TuW0pMIXjJlyBwRQYepbB7PTJbbsEXcx79jNBmPepPeuE9uMLGF4jcsSxBGPbjBO9mt5YSTxCKPaLVZ4w6o0YGY7mKU/hIkmCQxLAMc7gM1506dLjpTuX0UzxRLtsZlZRt7Dk9kyoCY5ZCAncxhgq7cHzb3E0kHTlxbyGG4jhVZ7dnVFMW9S0EiA+yRSdysg5B3hVZWCgPPVFjJZddQtLI3cbsxC5jVcyKX+1IwIKbgQVbIwHjt3AAbAsOiemzqXVxlkdLiK2kLNOqlUkmUv21UEnd2+47F/8zAc7c1Ta7cXl9ZelgVSiEQh3jMbTd8o3pY0Dboogq7iGKsqImSoxu7hZRdizRcKu1QNq/iMDGF/gfFBmpSlApSlApSlBqnVvUs1leLaWUBnvZF3DIIihXON8rftwcKOTtx8gHUuqJX+mHT/AKhf7xeXcgSe9mP4MRkYQDOwANtQcDaM5wBXWKjX+nxalCFlRZFDKwVhkblOVP8AsaDlPSXQM2tSme9MiRyHe4kUC5ujkH73B7cIwMQA/HPgV1q2t0tYtqIqL+ygAc+eBWWlApSlApSlApSlApSlApSlBG1LT4tVsWimjWSNxhkYZB+R/uCAQfjANcF6+0tOmNUaOZXyRugvMF0cHClLqPkE4GDKgDnYj4Zq/QdeXQSIQQCD5B5BoPzL05ry6fMkj3CmO3wkLllZ1wW9kseQ8sG2aUBo1zgj8cbVuGuHstNGyJV9O7NY3CyxSbkUvIqNIGKtsyy7Cy5SSU4LJg9o6lNrpejySzRQEBThXVfuNg7UHtJJbwAATz4Nczn1ey1fqW2BtFtkzLFcvsTtmORG7W9hxgum4BhldhPAPIV13BOdYX0O+HVIQv2tyN3BLveZJWZ8NtdZJA7cESx/JQnxHrDap0pPpscSrcepZ1hkkDezmRgjk5aQygxgr7sv+k5xaXU3pLKG8XueqsmNjcMiOQ5TcsLDOAxZwgOD+NwVPxit0+WXUOokkuI9ltcu0vZQxOEiMjLODLt3A93tvIFI9m4eRtAfP7SRdNQyQlpJbSSQTxRuyMpjGWZWKIzBu+ixNvzwTxySzW7Oaxs5JZEjZ454YY3RFHokCtdS9hsbvtghAWzjacedoydORQabdXcUqKyiSW3MW1d0sa7wiR8AbpMKy7VyzWsmfc4xPsbOe90iXRbzsvPJlkk5DK+/e7ud2XGxg8bBVDbHjbBBwG29B9PqblrlgQsMs8NtESW2bXZJJXJJLTSMrZY+AcDit7rithD/AGy1j+/26xXAjmXBh7TqwjjMMjZYkEh5DjPtKJ/lzVp9ArnvadchCfTq0WxSSdjlMzAA+F3+Pg0HVqUpQKUpQKUpQKUpQKUpQKUpQKUpQKUpQKUpQKUpQKr9f1ZNB0aW4lyUiUsQoyT/AAP5J45/erCtY+pHTb9V9Iy20bBZGKshYkLlWBw2AeCM/HnB+KDkuqa7d65PcvOj99YUmt4oz/wluzN32fBBEhj2jPL4k4A+INlopuNRntURluZVhNgw3xoY4wVN0SAWGVi43eO82M7jU3WtKvtCmgj/AKUJJIsBXgXuWjqQN2+MRqxO4K/3X/JM8LgVD6jabpd7dIUktrhCD3ppUkuWU4jWMKhMaw/5YmP/ACz4wSQn6zDCkiQglLJlUzxAL/d3CtHskJB3TRgyfuSI4Wbhd7V97qpmu2VI7mSTJgtZF7e0zMAn3PMbu0ISJwuVwm4cvke3s4721ZjNkxyhZriKZZcSOD6doicF5Syr3ZvYfIGADsnWkMl2pjuGVbZGW0NyyAiwKjc0SgBU7pcIpuhxuC4yCmA86lZyf2qhtjHENTAjkDrcKY4xAgMUa7kZizMpZkYEkhDuIO4RbnT/AF14VWa/uJVtpnj5IUK6RyQuTu3KMN78lizx7fOBV50tbTXGkrYM0RadyTeFGVoJosGRFxgSzJtDiQMATvYliDug6XfSRarciSZoY5LVxJOm0tcyRyMrrCw4BaSQquFLbCigKcEBk1JYI39TBMiQ+nZbq63nDyOqExWoZmbuFFK4DFV3/uuK6h9NtA/s70lFGUVJHzLKqjADPzt8n8RhPJ/CuaWulNqPVun6fIOYI4ppolwUtUjUEJ4z3JWIaR+PzjUEgZPc6BSlKBSlKBSlKBSlKBSlKBSlKBSlKBSlKBSlKBSlKBSlKBX5r6ol9X9UrxpSwIJRTlXCRgrFIzArgKIjI3IwCOd3k/pSuB/WbpiTROpjqMLIUnBR1kP4l1MTYHypU/GSMnjFBAhlw88SrLLJCrwwuYhIHsWaQSzDIGWB3Ybx7goBGautIEV/rcmkxz7dPkyWuE83LRqh7YfARX2be4QDuEWeC7ZrJ7x9NsBMLhYrq1lXS4gjNsKorLLI3GAG3K49pw0S+c4q0OgrLBNpPqVS1tUe4FwyrkuFVXQMRjtrIzFzknEgjyMGgh32osOn45DsW1hkjDYKqt3NFtilWMggJFNAzELgbtreATvsdMEdjLLeyf8AJmk9FaS4RVkaNGnmK43hBy4TGUCkBdxAFPeajD1XoOo3D7oolginFusg7ffYdoMQFHgxgBCxBDA4DcC+0DRm6o6tmScZQP3rlGwRErt3IbXn9WQrysP8ip8UG1/Snp+Sw0lru6yby7PckZh7lUklEx8eckeRkL+kY3qlKBSlKBSlKBSlKBSlKBSlKBSlKBSlKBSlKBSlKBSlKBSlKBXNf/aAtjN0HvChu1OjEn4Byv7fJYD48/8AXpVVvUejJ1DokttKSElXaSvkfII/kEA/7UHCrK8E8UEVvEJDPpXY3NkRrO7N3XdvxDLGJHLflhcZrPZ6g8y2O6CRkjtpfTIVZXv2ZkKh0Aw8asAzDdz2+4wAcA3Vj9E5rCcsl+oUnmHsv23X5Vvv7sN4IznBPNZ4/pbqNlqUUkOqYEcaxL7SpVPbuVQAVAOM+P2znzQaQI5pLMR/ce5m2Np0YUBh/eJJJGlUYUMuGOSNoEjY4yR3jorpwdMaAsO4vISXmlPJlkbl2J8n9hnnAGarOgPp/b9Hw7gO5cMMNM3JC/Cr+ygAfycf6AbjQKUpQKUpQKUpQKUpQf/Z"/>
          <p:cNvSpPr>
            <a:spLocks noChangeAspect="1" noChangeArrowheads="1"/>
          </p:cNvSpPr>
          <p:nvPr/>
        </p:nvSpPr>
        <p:spPr bwMode="auto">
          <a:xfrm>
            <a:off x="481013"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rgbClr val="EF9C51"/>
              </a:buClr>
              <a:buSzPct val="55000"/>
              <a:buFont typeface="Wingdings" pitchFamily="2" charset="2"/>
              <a:buChar char="n"/>
              <a:defRPr sz="2800">
                <a:solidFill>
                  <a:schemeClr val="tx1"/>
                </a:solidFill>
                <a:latin typeface="Arial" pitchFamily="34" charset="0"/>
                <a:cs typeface="Arial" pitchFamily="34" charset="0"/>
              </a:defRPr>
            </a:lvl2pPr>
            <a:lvl3pPr marL="1143000" indent="-228600" eaLnBrk="0" hangingPunct="0">
              <a:spcBef>
                <a:spcPct val="20000"/>
              </a:spcBef>
              <a:buClr>
                <a:srgbClr val="FDDCA1"/>
              </a:buClr>
              <a:buSzPct val="5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55000"/>
              <a:buFont typeface="Wingdings" pitchFamily="2" charset="2"/>
              <a:buChar char="n"/>
              <a:defRPr sz="2000">
                <a:solidFill>
                  <a:schemeClr val="tx1"/>
                </a:solidFill>
                <a:latin typeface="Arial" pitchFamily="34" charset="0"/>
                <a:cs typeface="Arial" pitchFamily="34" charset="0"/>
              </a:defRPr>
            </a:lvl4pPr>
            <a:lvl5pPr marL="2057400" indent="-228600" eaLnBrk="0" hangingPunct="0">
              <a:spcBef>
                <a:spcPct val="20000"/>
              </a:spcBef>
              <a:buClr>
                <a:srgbClr val="CCECFF"/>
              </a:buClr>
              <a:buSzPct val="5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2400" dirty="0"/>
          </a:p>
        </p:txBody>
      </p:sp>
      <p:sp>
        <p:nvSpPr>
          <p:cNvPr id="18440" name="AutoShape 10" descr="data:image/jpeg;base64,/9j/4AAQSkZJRgABAQAAAQABAAD/2wCEAAkGBxQHBhUUExMWFRQXGB8bGRYXGR0cHBghICceIh4hHh4kHSoiIB8nJyAhJDIhJSkrMTM6GSIzODctOCotMSsBCgoKBQUFDgUFDisZExkrKysrKysrKysrKysrKysrKysrKysrKysrKysrKysrKysrKysrKysrKysrKysrKysrK//AABEIAOAA4QMBIgACEQEDEQH/xAAcAAEAAgMBAQEAAAAAAAAAAAAABAUDBgcCAQj/xAA/EAACAQMDAwMDAwEGBAMJAAABAgMABBEFEiEGEzEUIkEHIzJCUWEVFiQzUnGBNEORsaHB8AglNVNiY3Jzgv/EABQBAQAAAAAAAAAAAAAAAAAAAAD/xAAUEQEAAAAAAAAAAAAAAAAAAAAA/9oADAMBAAIRAxEAPwDuNKUoFKUoFKUoFKUoFKUoFKUoFKUoFKUoFKUoFKUoFKVV671Da9P25a5njiGCwDMAzY87V8sf4ANBaUrjutfU+61KUJaRraA4x6kEzybvGyBAzkfOQD48gZzS3trJd3RF9NPOHy/bvZntIVHPu9PH3JljG0/cftqOfmg7bqGtW+mj71xDF/8AskVf+5rX4Pqbpc9xtF2o5xvZXVCf4cqF/wDGucGBtI1FIg2n2EbxtKblIvEYK9vZKXYyFzztVwSAcYNe9TskfULFLG+vb0ytcGZo7so/sVDhc+xGXO5VIGc4JwQQHbbW7S8i3Rurr+6MGH/UVmrh3TUxOmzSiR+1AzB7hAwvYEDOqPMwASfG1meFlJVWVhuOBXUejdZfVLJ0mKmeFgrOnCSqwDxyoMnCurA4+CGHxQbBSlKBSlKBSlKBSlKBSlKBSlKBSlKBSlKBSlKBSlfCcCg+1Xa3rtvoFr3LmZIl+C55b+FHlj/ABrUeqPqTDa2ri0ZJCCVa6c4t4mxn8wD3nGQe1EGJ58YrXNA+n39Z1hby51CWR4juLFh3CDypwc9hPJVRk4IIKHhQvbrrC6112js4ngzwCyB7nH+bssRHChwcPM4z+lWJArV7DRyunRX7xzyxmRllkiZprtQjNGxeZwJMAqD9hUIAbyOa3fQtNOhdIJPHMYPtd+VJB3YyWAdy/PcLAZGVkAJ5Ib5o+m+sx0Z0zFDfW00YjiRhPGDLFIXG73OFGyQknKnP75ORkMv050iPWemRcW9xJBKZph3YWyWXuMVEyyKwdsbfc678bea8WeszdPdXXUt9meCNILZ7yNAixnmQd2PcTz3gS6e0ZHAzx9+mfTkOrdGwXDJNBdEPm4QtC772L7uMLInIwHUrx4I8yfp9rXYtH9YpX1k0ksdwwHbuRgKBjwjFEBCH8gMjPOArLzTIrLW72SKKObT02w3VooLEDHdd4huIGxpAxRAP1Yww5qb5TDrjG3uneWG2X0M8a5M3dIKQTuw2yELjbkj2vu8g1edERy9L6St4mW0+5d5ZIAvutQ7MY5ECjmPZsDoBx+Q4BrV5V7Efatmiit9Qu55LUxbw6PEWii2lQcRlu1LkYAAceCKC36E/90TxTZJtruRrOa3Yhu20Me1XOMgs3ak3YOCJAecVbfRa3kjswxyUNrEAzDDHEt0U4847bJg+MEYrTep7QXSQW1s/bklhiZbcMcrdROtqx7gPOEMmT89jcc1vn0sQWs02wqLe45tlAOSlviAsSTzvCxv/AP0aDolKUoFKUoFKUoFKUoFKUoFKUoFKUoFKUoFKVT9UdRw9Nad3JSSzHbHEvLyufCoPkk/9KCTrWswaFYNNcSrFGvkt8/wB5Y/wATXF+qetZ+sNYSzQC3hkZR2ZWKd1W3Y9RIjbogTtAiAy27k8rXt2vuvpWuo0jle2Y7Y1dO3FyDshfDLLPtwe642KT7QTgrs/Rk1lc61PE8SwZQW0drPtPcCFjMQ2WSZmkZgxDMftZbzQV3UPRJ0Gzt2SRZ5pZ4IhC0aLEMSd0rBtXMCHaSx9+QCTk8jYuoNaj160S0aFo7ySREaCTiSNGJ7siOpwyiNX96MR4B5O2oEWmy2XWRNnGbi2sRt7EkmO3JMoLC3ZuCUTadrttHfZQV8Cyi7HXusuWEqx20aqvLwyxTSHc/ghkdAiDPj7jDJBNBSfVJ7vRtHWJp1ewnlWKRmUm4iQ5LhcECRQqnnG7A5zy1bL13cLedDMlu6MLoxwRMpDKRKyoSCODhSxz/FVq6hJH13aWl7IpMKvLFNwvqGYduMMv6ZNpmyBw2MjHgRNesJNF6ttxaxNPbw77yS0Ur9stuj3QgjOT3JHEXAJjOCCaDF1ks3086buBbAtYyRsqruJezkcbVKFid0RJ/HypORxxU/r2OK2+liQwxJPG6RQxc5C7sLHICM5IOCOef35qdq+qR9T3mnR20ncjeb1EjL8Jb4OGBwynutEMHBBHI81rfVEI6W6mhSGOSezRmv5rONVJt9mVDxZYYQyOHMfwYiRgZFBZX+q3PR+i+hZDK7IIbCZEIVyRsVJQOEeMe7PhlXI5BFadZaa1trU1vDNJIlhF3bRpCN0jwnLohChdpYyoytk42Y4XI3Pra7j6kuYoUkzCE7gkTLZllRxBt28konduMDn7cfjIrU7h+70bJZTrKroBdPO+0SJbbV2H4UXDL/dzGTyTISSDyGFblZ9QuLiOP8AxZ5THgBXTfEjTylC35QRbuOcyXBGOMVm6Y1WTSep7GxUOsNu4zvUb83Ks6x7t34gOf3yYgccCvmoWtu/SttOUYPLOFWJAymC2g7izxvkhmwhkEjHl2lx424l6gj6t9XoPapie43IQPcoshKrZ+MNIzjz+haDs1KUoFKUoFKUoFKUoFKUoFKUoFKUoFKVC1rVYtE0x55m2xoOfkkngAD5YnAA/c0Ff1j1TB0jo7Tzn+EjBG6Rv2X/AMz8CuWdE2kv1N1Se5vyogG3EannZlx2g27MaZTLYAZsjJwecN0kvU3WkV5d20ksUfZxbAq0cfdcrjbkM+zZJuOMs6gbdgydqOlL1TZ6lc23F2ZmjglR2jkULFFHsc8EDcGJRh854OCAx6FcS9L9IG9t0R7Ny0np23CVY87ITHId249tY/Y4/wBCPFXmgjT9S6Q7B98cCkypce2eFhuLNJ4aOTO5t/tPkg1r3UGoyaLZWem3qwxwtPEouQQsLwwkOVKlsxt7UQg5Uhic/AtfqVpaatbwenwt1dv2VmTw8LKzSiQry8WxScfB2kY80EDo66uultES5nHes7k993GTNa9zGGlPmZAmzc/5Lg8bVFTtB0Fta0pdQic217M7zLIBw8bH7UcyZ98fbVOCcqclSD5a71KtzoE1g0fpr2RVt0tyeGEx7YkhYY7kSgs2RjGwhgK86mX+mOmySQh5tPwftZ3PbSHAUoWbmAn8k8qWyMgkUHvpCWLrG41I3CqX7qQPCH3dsRLhSrDBA7plZJBg/IwRxh6D1Ps6/ceqkZnkJht7hwFSeO2LK2MMR3AxdmzjdncBgHGS50Fenui4ru1kUXVta5Eyjct0CN7K4B96yN7lOchmBB8g4rC5hj+nZtpUdbq1VEMJ2iVbhiO08Z5HvkIKSDI558EUGODS5JOqbzVLAIxVxD2hjZdooUzEN8Sb+FfOMxEHhiastA1uKW2vdXfIibCRhhhxHBkYx8M0rSYX+VrXNN1Sfp6ylsQVEkrCJHUr24ZpGKtImcbomO+TYB9t4pEIwyV512e36J1SNbeJjahlUwZVI5LpVxE4LjkLtUyuvAbtNywcUEqHTn6QSKbMZnl7tw1pt9sUrrhpF2ruEUSHY2BnA9uWba2q9URTPp1vLuaW3uLgi4doEZ7rYGLzlAciJUVu0gX2qm7KkrnBFqdx1TaO8oUrnuXsgJy8Eb++KN1c7YlBG1B+WXckcFpv9LXSNauo4rcvbTSMtmp/BmzGJYxz+MkkcanJ/wAOKU8DyGK1u47eXU5cNP3Y5FijVhIhmuDEblIwoP4mSFM452n9yK3Toq0Sbq2MRnMdhYxxliuC0s+JGJJ+doycfLnP7Vpf9DHTd199Y1t7RpolmXBLtJBKwkx47i9uOPBBy2PBXnof0X002XQkcj57lwzTOW8ndwvyeNqrj/XwKDeqUpQKUpQKUpQKUpQKUpQKUpQKUpQK4n1zr/8AadZWUsYEEohAUOAsYdbi69pO5drCOM5AzIzY9ma6J9S9VbSej5THnuy4hi2nDbpDtBGBkkAlsDn2/wC9cr6N7lrpjXMp7sc0aWcAjiUkxq4XYrd3ZG7csyyYBzuDEgigv7CD+jyq9osclvFIXWHuk744IMsY5WLnAmnfC+CccqCSfUiR6rpNi1pLJa6hNcYkblXD4eeRbhML3UBORuX9YI4YgwIQLrRZriASSNLEIpYe5lQ9++ZUhBxslTMZOcKR8Lyxv9Qtk6r6rW8se0ZLSBWDSRjbI7M47UmcNGyBDz5QuDj4ISNOkXq3rKWG9ij3Wtr25Lc+9S8zZZ1J8ptjiIPkd0ZwfFLHp/8AZfrVnto5J7Gwjw0Rbe9s1xy5hyCzKEVGKls4kOPNT9KvLfrLRZb+Fo7W9gaR98eN6KMhO+M4dXRFznjg7SMVJ+l+tpHo05ut0N0zPeXAlG0FXAIePJOYlTapGfbjBAyMhJ1Wyj606ph2O3ZtoO+lxGwyJZSva2kg52qjMVPB3LkGot3qM9/1LaaZeom7eZ2lUqI7pIgTGBGSSGL4LJzjtZGQfbj6X0m40PTvX2qgR3DNPNYbVUBGyY+yQBslVNuUPtY5GVwDU3SdNg6x02a+dsGZw1vKCN9qkOREVOSFbO+Rh/8AdKsODQV+pWTaf1BBpilTYyzpcckHsKhL9kjGBG8qLsJ/+tRnbxca/pS9R9c24XYDZASyPsDElmBji54wQrvnkqe2RjPNB07qkWp6Bdy369y6uVVxBsKNLEAq23pwSTgsQQwPteQ+DUiy1v8AsfoZt3mgkv8Acz3NyzfZjZidrTtwd+0BViXLHYAMD3UEbqG+tOobBbi2LtJKJhCrbVj2nCTzzBj7bchNjbsHk7QHIatAv746zoUkk10JVWWK3lm25lnjU7jsXAMUChd+SpLsCWPAUWMGpeoa7uLuOSaF0zbpMUAupF2LmXGOFMyuIgQiDfgZQmvNl0hcXd9NpUVzA4tbZm5QEs8wjLR5PhVkUMGH4kjOTwAvdVsLnTr+OYxj1l/G+ItqFIdoUPEfG5fT44J/O2HndxXTQTWOiJdwyANp8iRKrqF7rD2RoR/lWNxI3yTczEFcCvesX0ms9IRapMsTOzxJGjSKFjiUtHIGJHJmcvvXB9i8n2mpOm6b/SOp108MrOqvtCxqid1sjvsANuVtpCcEflFjI3DIYdfDaf1PYQ2zpLDO9s8sxALySJNIGkxwCWaTPz+HwBmu5gYFcE+nGiG+62smd2kaG2Mzk7SqIuYraNSMAELiTP6t2eTzXe6BSlKBSlKBSlKBSlKBSlKBSlKBSlKDnP1xEknTUCRfm1yNvIHIimIxkHnIGP5xyPNarfzCbpaIJ20inVfURApJGrbTDFcLubAiMjRl+M7oP3Dk7X9YtXiTRzbtA87YEpKuI1h2sgVpH8oG3EDHJ5AIzkancatPb2sMctusb2iMsd1HIJYwAm1FmGPDsEmDecKrge1iAtdNWR9RtlSVYrm4eS5S4lwUu4kULCrRqygvtEbYUDADsh9zColzeXD2t5PATHd3Uxhls1Jyy7e2klu5C5YCORxKBtb3g8oMWFreRw6ddiePMTx4tTuH2xFu9PErDbgsT3IZB+QbAbcoFSbDSzdatDaNOI7vTYdsMyqMTO6oScMSzBUwJEB59QDkZUgMfVdlD1BaWsembRM0LqAGZAYIgoaCZQORuKptfBUknIwQcvUsqdbafawwr2r3uOro5ObdUX+8JKFwWibKIVGAwkQ1l0kSW2vXN/tEc4ZUvLNVBPaAwsqNtDOchpAw4dQUxvWtks0sxN/Vj9kywqpklbYDHkFSwJwCfbgnnGBx4oK/WL6TWoIbBouzNcc3EYkU9u3U4kIZT+MnESnAP3CcAisfWWjiyJljdIbecrHeozKiyRkgEpngSkezjllYj8gmImr9b2/d9Raxozle0t1LhAwDHKQoSJJ23fpQBSRy4xWmajfSa7BmNp5LuQD0z+0ysNnckdDkQwBVIGyE7ySqljk4C66r6wGsag0FtAyNbxmQzsRHJDGRh2TKkW5C/qcdwBgFQlsjSxp0d9optmRxcSO3atQGHalJCdsb2PPMc7zHkoCvtDHOWzgj76Xlukh7TK94m4IqRBo0WGTCgZEkbSEsAdg3PnirizvgvUD6pEjzmWSVbY8+6RApfycKjR9yLcV9q2wYnNBCS9Nj0usSsippgFym8DMsjsuYWGMezuPG235aM8VltNLk0NrK1WVFkuI3R5k9u63nEcjyKTxvjEUieeAIjxkCsi2D6trnoYVimCSHUmnKqBMZIkIXGDtDyORyMhdh528wNauDf9IW988bP6XsokMrn/Bj2xT9zAwxmlOw5AJWMn4YUF10v09BFrdzE6bLZ0leNWK4UyCTthgVDqUgZiEcnBab5zWsGa8sbC3vZ5wjXcVw0rHaWEWIk3oOMSONiKuce1DxlsbN11p88GkJDHteeezkuLmRH9ymNjIxX5KMZ5IlA8iT9gRWLobTpeuNeIm/+HWiRRrHlSGMajYm5R8n7kgBPIVeQFwG+fSTpk9O9JoZUC3MwDS8DIAGI1OAPxUDg/LN+9btSlApSlApSlApSlApSlApSlApSqfqLqOHQIh3CzyvntQRjdLKR8Ig5P8AJ8D5NBaXE620DO7KiKCWZiAFA5JJPAA/etB1nrdro5gYQ2uD/eG292cD8vTI5ChVOAZ5cIM55HnSeteqHm1EJdGKaf8ARp6yD0ttgZLXUmQJZB/k4UbTzyBWPpfom8611Rbua5kjtuGWTG2R8ElRGNoG1M+2QqoH6VAxgJl3d+s2W9pG0a+oiDqJJFMshkD72mCBkJOCHky7YGyNfyOK8t7jS4NRiiNq8UEYLSe7tRKe59qKADH5qVfezglCWDHK1vPW2nJ0z0ajWqiJbeeOQtySMttd28lzhiSTnxnnGK0p5xD3sIWmigCQxF3cL2Z5y010SgUOpJYHJ/PKkllIDHNZR2xW1dLhw0CH/iyrJA+7l0ZDANpXcYgcKDuAO1sfb/XLttLlDBHigIaA3QXuygFo2dHhdW7u8EK6sC28c+7NTWsFfqC904XJkaaCOW4uCQDEYzIXjhUL7PyULGSQil/OCDgttWh1N9Le5jVbWGF4XDgruAhVzIVAUdrKIY+OTkjaVWg8S6tqNx6JjMqy3WYreSJ1VtpdWlSbcjn2ABAwBZWU5zk7vDBLySRGEhvYEkmmhmmkPZjiHKmWRn3tKGA3x9vCsThSMNintTp9pdy3TvFLE3qrcOzlw35QIR+PcLuzyhcjc2WxgVbX+ludYgX/ABJ9W2yu+7/hjEQ+6Pch9qxP2gDjdsAI9xFBA0iwjsLyHVIYUe3twHu3Un3yOh3mJDgEQFvJ5y7KOVwMXScMdjpdy08arcXcMMtnGkmGUzvMY0hwAY8Ookyv4hhn8STh1DVc6QdJWRu1FdTepcMSyxLIzkEkEsCA7HGTlUU8sN07+oJbdaGYpntAdlJW7cems68rcNkqqN3QRgk7ozGoGKDHaaRJpr3WlksUZUmu3DFmkwTu7R8h7jdCgVskbZeDhSaSO4U28CMBcQ2aLOIxICGKyxLclMEdzcQShYEHfNjIC4mxiPUddu5IpROiYM5mLxteCPa8gwIwNobc+BltsKoFVeT71u5kOiagscaLcT3Dze0YMVutusjFuODskEfIHulOMHFBYWF/PDrJkiOJr3u2sWDEFTLApKNqglIis6cliRFH8FaprW6Fn060Ydmt4ZxMZ9wbfbRzmK3jOE+ZDJKRjwhx+QA2LrK8Tv280KotvZhoI3Vwu9GhJuDGON3bXaigc79wPiqPXUj03SI+6hbvFru9iBGQHJlt7YEjcBkEkLyo7jkc0GG4vJ9U1cR28bRXVx2Utd8iNstdz3CnaB7FULGSG3ZAI/cV2/pPp6PpfQo7eLkKMs58yMfyY/yT/wBBgeBVN9PdC9PHJfSmOS5u9rmSM5RY9o2Rx8cKo4+c7QSfAG40ClKUClKUClKUClKUClKUClRtRv49Ms2lmdY41GWdjgD/ANftXOOpNdbXbDu3Ekmn6aH9pBK3V9+yogwyITk/JYYPAOQG7dSa02m2zLCqvNsLDedsUSjzJM/hIxyf3bBA8Ejiup9Uo1zNHaySTXMo2yakATK5JyYbSLGRHxgbWAGck/iTIu5LvrecWyQSRqpjBthKSkSjy97IQHkkI2/b3b/YcgHz07ovoWLpvErkTXZXa05XaAo4CxoDtRQAFwuPH+1BqHQ30kRNkt/EgC4MdqDuAIOQ07/81/gr+HnjBwOuAYFfaUETVtOTV9LlgkBKSoyNjzhhjj9j+xr8+G6GmXMtjJK1tKit6qZnJeUAbJVQsCG7kXblRTggxFVxvBH6OrTeuvp9D1XIswYwXSABZlGeByAy5GcZyGBDA4waDnGrEaho7CR/TQrZPGFDMplnjeMb5C67lRmuAcMdx3nfzkVa6pO3UvVFpOsLGytY2lFtIDvkWLaGkCDILKZAEQ8kxOPnFe10zUdBurSO8ja7tYp2cC0xh3OWRpUZV5DsWyXxnAAJwTDk1Uy6jcGeKXuy7v7ksMqDEe8oLgs7BIpmy/biBDluS3uyFjr0EWu2moX7XARH+zZMr4DyKrJuB/UGZmjA5wDIfnIq3117TqB5zGgu4rFw7NI/atWLBI4n3e1doRmz/wAxpxt9pDVhW7jK20MXu27WFw0TpFEd+4xxiY7VYyYcvjGRGm0+1KgXQkmmkjmA7Ml3A12vfLdoybSm9wwd5AC67QqKpgHDnBIR7K2e/MT2kiT3Fsx2bn3IxOGknnZyFUtKCYwTub2EjC5OZrUQaXDDPKe9qCGdys8n2wMb2eHBDzSKGUbt2HDY2hRiHeXFsmrT/YPoCZO1btuRvtBJWfbj3M4mdVYnciOTxtUVlt7BjrVnatdKs8jJPc3Ei/cgkCkBN5G3JEigZOe4ck+5chtdgkVxo1zYXKpHDZN3750kVu8xBdFQrGpByPcQAw7QXLbia1/plmtOkbsXBLXt7ts0U4PbijAhMjkfii8gsTyY8ecmvmviKy1qaS3Gy0t+1FBtLEXkyZKptPEqrMQ0jZPCHyXGMOuxHfiONd1rDvnjaZnlk7eM72VjADGAz5G5d2CwDy9ugl6rqht76ONUjdLVGeyjdirmR2LpNKpwe5t2uIyAD3gWKk7alWkM8FtcXfejvJo4Y57kPJuQpIswlhMartyypF+Q9qkKCVUbtdWYXSz3TsDIsDyNK0bSKDLE0cMJJO+LAEmxmLK+6ItyVA3aXV0k1qVwrhRZw211bt+kubhMMOQSGMWGzgrKSCQaDZ/pDfJcaBNHGHVILh0RJPzjVgr7G/8AxLsgPzszW9VzL6MPJJLeFiCgW1UHBBLpAiucH44Xn55rptApSlApSlApSlApSlAqh6l6pi0GRI9rzXMv+FbxDLv/ACfhUHyzcAA+cVDvOpzqU7waftd0YrNcuD2LfGC2W47kgB4RTj/MVHnnt91NFols7WTGSSbKzapKN0kzjAKWyHG/GBjGIkwvnyQs9cuDBqglvQl3foN8dorEWliv/wA2ZjxuAOd7ck4CgYUiq0Dpa86z1p7uaUrGx9t3tKsVwOLSNv8ACTPiZvcRgjBLCtg6J6AZwst6idsEOlvv7m5+cyXL4xPL4wfwGW2gA8dNVQq4AwB4FBB0TRodB05YbeMRxr4A+T8knySf3PNT6UoFKUoFKUoOUdZX0msdVvbpH3fettApJVIZSizPcHHJZFIxyCO2cfkTVboeotpOr25s5FeS8jCXskqs6QzqCdzOoBZiRKdjH2jH4KRiDd6q+jdUm/KyNBFqF8rYQn3mKONFPH6mUBT44Pjmsc0v9JEOmXIAW3uhPdT5C745UUMPOW3mZ4ztGdq/64DPfW51vSbtFm78a+oke+lYlDtO9BboWKRjeQpcBc4bYTtOMvVkVvLnviO0s5LORYVVnjMjxFChkjBGcNO8ixFdx25bkkCTY6YdXudVL9vswBm9OiqrSOIgsYlGShWHYQAPaZN7DgAVrujzHXbv+oPCqCBE7gVZAttwmy55Yb5CFDFVVgECk7jhaDBdakRrzm5YGWWIM6jDrbJIwDoiHmSRo0jUlc5WRmHsUE5Ibn+oo0MqBGukVVs0zJNMVBlEksg/FpJHDkNsOEBJCqA83QoV03RUhaPbDJt4DyxvFLlUkmmKEOYlJQ7CcBmRcghmWXLoivqU9uq27vaoZ1LREIWiEYktQcj7AWQnBJJ76bi2xiwRpQbLT7i1BKOY/UyIVZYmijz3QrFQdp2FFUIFKuAMhmao+o23Y6etoQ6JHfH1Elwvcdogu1XimQNtaOPcq5bCjtv7AeamXKxdV6ek8Kol0Z4WuGkj3MDcOkcMWOMwJGFI+DhCPcXrL07K/UP1ElJI0+cwssZSMGG5kG0XBKuMShuT7SrFQCTkE0FfGttbWGpxGWSOfaRFMqt2ZIzADHbNuXg7VbarAMNg2kkHM71ajTbrfJ9xdLdJJQSrlojH6cyD8ldt+zJJ39vcp2kVMt4E0fULpJLZG3TLDeWkODEIWjDxzxJjIw24hVGcuV5baTp2rXUuqpDEmBNJbxWk4ZW5KTBEIJ/Jn2o2T8RN/oA6/wDRbTvRdCpIRh7h3mbP7E7U+TxsVTj+a3uo2m2KaZp0cMYwkaKij+FAA/7VJoFKUoFKUoFKVrnVvV0fTmyMI091LkQ20fLv/J4O1B8tg+DgHBoLXWtYh0LTmmuJFjjXyWPn5wB5LHHCjk1omqatL1BpjT3Tvp2l8YXxc3QPwcZKI3gKvubn4NV+oP8A069iudWxdagx3WunRt9uD+eTt48tM+QNpIztzVVp8d515rfdVjgAj1exhDCMgMtmDxvHIM5y2V9oAHIfdR1X+pJHYW8It4/EVgWCA553Xjrk/wA+mQ72zlzyK3fo/oUaXcNPdMs9wyqgJC7I1XOBGoUCNefwUYG0cnzVx030hadNbjBEA7flIxLOc4z7iSQDgEj5PJ5q+oFKUoFKUoFKUoFKUoOJ61C1rp2r2cIDSf1G3lRXHzcNEy5bONpIx/A8+ePWtar/AFfWbu5hUjt2tvdgMmSJbV2Yxs3hSuWVlxk7TggAg5vrbazaNfi9hBaOdFglA8rIjdyCQeeQwAxjBC7f1Zqj1YxzbpLZNst/bl1h+O+qSw3UW44Kttk7mGyWaP8AdloPF5AbJSIlY9u0hnvQSA0gRmWaGUE8l5EUkkkhe5jdu2vJntZdBuLKGOSKSHUTC2dpRZWBLqGGdoQM6qy+WjKIBlSTU6pLP3Lq4MT7vQpDM4CslwCp2yq2echYpfH4pKDgqMzltjqurw2RaVDsnNkcKg7cgW4hKfkA3tZCRwo7eMFaDYdGlXQNS1CJohMkq+mti6j7hiAV4X2ge0mXfwv4iQ87a1f0pP083EMtyq7pMZYyC4V2SX9RPcjkkty2CdwTJHaGNk6Rjm6i0y8IkT1cExuo0CAYlkVWQn3EhWVWRkPIM0gIyimoOi6ms91BFzHDOHt7eVkAyHVpIRu5TuW0pMIXjJlyBwRQYepbB7PTJbbsEXcx79jNBmPepPeuE9uMLGF4jcsSxBGPbjBO9mt5YSTxCKPaLVZ4w6o0YGY7mKU/hIkmCQxLAMc7gM1506dLjpTuX0UzxRLtsZlZRt7Dk9kyoCY5ZCAncxhgq7cHzb3E0kHTlxbyGG4jhVZ7dnVFMW9S0EiA+yRSdysg5B3hVZWCgPPVFjJZddQtLI3cbsxC5jVcyKX+1IwIKbgQVbIwHjt3AAbAsOiemzqXVxlkdLiK2kLNOqlUkmUv21UEnd2+47F/8zAc7c1Ta7cXl9ZelgVSiEQh3jMbTd8o3pY0Dboogq7iGKsqImSoxu7hZRdizRcKu1QNq/iMDGF/gfFBmpSlApSlApSlBqnVvUs1leLaWUBnvZF3DIIihXON8rftwcKOTtx8gHUuqJX+mHT/AKhf7xeXcgSe9mP4MRkYQDOwANtQcDaM5wBXWKjX+nxalCFlRZFDKwVhkblOVP8AsaDlPSXQM2tSme9MiRyHe4kUC5ujkH73B7cIwMQA/HPgV1q2t0tYtqIqL+ygAc+eBWWlApSlApSlApSlApSlApSlBG1LT4tVsWimjWSNxhkYZB+R/uCAQfjANcF6+0tOmNUaOZXyRugvMF0cHClLqPkE4GDKgDnYj4Zq/QdeXQSIQQCD5B5BoPzL05ry6fMkj3CmO3wkLllZ1wW9kseQ8sG2aUBo1zgj8cbVuGuHstNGyJV9O7NY3CyxSbkUvIqNIGKtsyy7Cy5SSU4LJg9o6lNrpejySzRQEBThXVfuNg7UHtJJbwAATz4Nczn1ey1fqW2BtFtkzLFcvsTtmORG7W9hxgum4BhldhPAPIV13BOdYX0O+HVIQv2tyN3BLveZJWZ8NtdZJA7cESx/JQnxHrDap0pPpscSrcepZ1hkkDezmRgjk5aQygxgr7sv+k5xaXU3pLKG8XueqsmNjcMiOQ5TcsLDOAxZwgOD+NwVPxit0+WXUOokkuI9ltcu0vZQxOEiMjLODLt3A93tvIFI9m4eRtAfP7SRdNQyQlpJbSSQTxRuyMpjGWZWKIzBu+ixNvzwTxySzW7Oaxs5JZEjZ454YY3RFHokCtdS9hsbvtghAWzjacedoydORQabdXcUqKyiSW3MW1d0sa7wiR8AbpMKy7VyzWsmfc4xPsbOe90iXRbzsvPJlkk5DK+/e7ud2XGxg8bBVDbHjbBBwG29B9PqblrlgQsMs8NtESW2bXZJJXJJLTSMrZY+AcDit7rithD/AGy1j+/26xXAjmXBh7TqwjjMMjZYkEh5DjPtKJ/lzVp9ArnvadchCfTq0WxSSdjlMzAA+F3+Pg0HVqUpQKUpQKUpQKUpQKUpQKUpQKUpQKUpQKUpQKUpQKr9f1ZNB0aW4lyUiUsQoyT/AAP5J45/erCtY+pHTb9V9Iy20bBZGKshYkLlWBw2AeCM/HnB+KDkuqa7d65PcvOj99YUmt4oz/wluzN32fBBEhj2jPL4k4A+INlopuNRntURluZVhNgw3xoY4wVN0SAWGVi43eO82M7jU3WtKvtCmgj/AKUJJIsBXgXuWjqQN2+MRqxO4K/3X/JM8LgVD6jabpd7dIUktrhCD3ppUkuWU4jWMKhMaw/5YmP/ACz4wSQn6zDCkiQglLJlUzxAL/d3CtHskJB3TRgyfuSI4Wbhd7V97qpmu2VI7mSTJgtZF7e0zMAn3PMbu0ISJwuVwm4cvke3s4721ZjNkxyhZriKZZcSOD6doicF5Syr3ZvYfIGADsnWkMl2pjuGVbZGW0NyyAiwKjc0SgBU7pcIpuhxuC4yCmA86lZyf2qhtjHENTAjkDrcKY4xAgMUa7kZizMpZkYEkhDuIO4RbnT/AF14VWa/uJVtpnj5IUK6RyQuTu3KMN78lizx7fOBV50tbTXGkrYM0RadyTeFGVoJosGRFxgSzJtDiQMATvYliDug6XfSRarciSZoY5LVxJOm0tcyRyMrrCw4BaSQquFLbCigKcEBk1JYI39TBMiQ+nZbq63nDyOqExWoZmbuFFK4DFV3/uuK6h9NtA/s70lFGUVJHzLKqjADPzt8n8RhPJ/CuaWulNqPVun6fIOYI4ppolwUtUjUEJ4z3JWIaR+PzjUEgZPc6BSlKBSlKBSlKBSlKBSlKBSlKBSlKBSlKBSlKBSlKBSlKBX5r6ol9X9UrxpSwIJRTlXCRgrFIzArgKIjI3IwCOd3k/pSuB/WbpiTROpjqMLIUnBR1kP4l1MTYHypU/GSMnjFBAhlw88SrLLJCrwwuYhIHsWaQSzDIGWB3Ybx7goBGautIEV/rcmkxz7dPkyWuE83LRqh7YfARX2be4QDuEWeC7ZrJ7x9NsBMLhYrq1lXS4gjNsKorLLI3GAG3K49pw0S+c4q0OgrLBNpPqVS1tUe4FwyrkuFVXQMRjtrIzFzknEgjyMGgh32osOn45DsW1hkjDYKqt3NFtilWMggJFNAzELgbtreATvsdMEdjLLeyf8AJmk9FaS4RVkaNGnmK43hBy4TGUCkBdxAFPeajD1XoOo3D7oolginFusg7ffYdoMQFHgxgBCxBDA4DcC+0DRm6o6tmScZQP3rlGwRErt3IbXn9WQrysP8ip8UG1/Snp+Sw0lru6yby7PckZh7lUklEx8eckeRkL+kY3qlKBSlKBSlKBSlKBSlKBSlKBSlKBSlKBSlKBSlKBSlKBSlKBXNf/aAtjN0HvChu1OjEn4Byv7fJYD48/8AXpVVvUejJ1DokttKSElXaSvkfII/kEA/7UHCrK8E8UEVvEJDPpXY3NkRrO7N3XdvxDLGJHLflhcZrPZ6g8y2O6CRkjtpfTIVZXv2ZkKh0Aw8asAzDdz2+4wAcA3Vj9E5rCcsl+oUnmHsv23X5Vvv7sN4IznBPNZ4/pbqNlqUUkOqYEcaxL7SpVPbuVQAVAOM+P2znzQaQI5pLMR/ce5m2Np0YUBh/eJJJGlUYUMuGOSNoEjY4yR3jorpwdMaAsO4vISXmlPJlkbl2J8n9hnnAGarOgPp/b9Hw7gO5cMMNM3JC/Cr+ygAfycf6AbjQKUpQKUpQKUpQKUpQf/Z"/>
          <p:cNvSpPr>
            <a:spLocks noChangeAspect="1" noChangeArrowheads="1"/>
          </p:cNvSpPr>
          <p:nvPr/>
        </p:nvSpPr>
        <p:spPr bwMode="auto">
          <a:xfrm>
            <a:off x="633413"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6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rgbClr val="EF9C51"/>
              </a:buClr>
              <a:buSzPct val="55000"/>
              <a:buFont typeface="Wingdings" pitchFamily="2" charset="2"/>
              <a:buChar char="n"/>
              <a:defRPr sz="2800">
                <a:solidFill>
                  <a:schemeClr val="tx1"/>
                </a:solidFill>
                <a:latin typeface="Arial" pitchFamily="34" charset="0"/>
                <a:cs typeface="Arial" pitchFamily="34" charset="0"/>
              </a:defRPr>
            </a:lvl2pPr>
            <a:lvl3pPr marL="1143000" indent="-228600" eaLnBrk="0" hangingPunct="0">
              <a:spcBef>
                <a:spcPct val="20000"/>
              </a:spcBef>
              <a:buClr>
                <a:srgbClr val="FDDCA1"/>
              </a:buClr>
              <a:buSzPct val="5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55000"/>
              <a:buFont typeface="Wingdings" pitchFamily="2" charset="2"/>
              <a:buChar char="n"/>
              <a:defRPr sz="2000">
                <a:solidFill>
                  <a:schemeClr val="tx1"/>
                </a:solidFill>
                <a:latin typeface="Arial" pitchFamily="34" charset="0"/>
                <a:cs typeface="Arial" pitchFamily="34" charset="0"/>
              </a:defRPr>
            </a:lvl4pPr>
            <a:lvl5pPr marL="2057400" indent="-228600" eaLnBrk="0" hangingPunct="0">
              <a:spcBef>
                <a:spcPct val="20000"/>
              </a:spcBef>
              <a:buClr>
                <a:srgbClr val="CCECFF"/>
              </a:buClr>
              <a:buSzPct val="5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endParaRPr lang="en-US" altLang="en-US" sz="2400" dirty="0"/>
          </a:p>
        </p:txBody>
      </p:sp>
      <p:pic>
        <p:nvPicPr>
          <p:cNvPr id="18441" name="Picture 12" descr="https://encrypted-tbn0.gstatic.com/images?q=tbn:ANd9GcSRtnnGaDs4A4BFIKMoEZz44KFAx_89HvUhSl9beGmYXzd7bW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981200"/>
            <a:ext cx="457200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785813" y="57150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rgbClr val="EF9C51"/>
              </a:buClr>
              <a:buSzPct val="55000"/>
              <a:buFont typeface="Wingdings" pitchFamily="2" charset="2"/>
              <a:buChar char="n"/>
              <a:defRPr sz="2800">
                <a:solidFill>
                  <a:schemeClr val="tx1"/>
                </a:solidFill>
                <a:latin typeface="Arial" pitchFamily="34" charset="0"/>
                <a:cs typeface="Arial" pitchFamily="34" charset="0"/>
              </a:defRPr>
            </a:lvl2pPr>
            <a:lvl3pPr marL="1143000" indent="-228600" eaLnBrk="0" hangingPunct="0">
              <a:spcBef>
                <a:spcPct val="20000"/>
              </a:spcBef>
              <a:buClr>
                <a:srgbClr val="FDDCA1"/>
              </a:buClr>
              <a:buSzPct val="5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55000"/>
              <a:buFont typeface="Wingdings" pitchFamily="2" charset="2"/>
              <a:buChar char="n"/>
              <a:defRPr sz="2000">
                <a:solidFill>
                  <a:schemeClr val="tx1"/>
                </a:solidFill>
                <a:latin typeface="Arial" pitchFamily="34" charset="0"/>
                <a:cs typeface="Arial" pitchFamily="34" charset="0"/>
              </a:defRPr>
            </a:lvl4pPr>
            <a:lvl5pPr marL="2057400" indent="-228600" eaLnBrk="0" hangingPunct="0">
              <a:spcBef>
                <a:spcPct val="20000"/>
              </a:spcBef>
              <a:buClr>
                <a:srgbClr val="CCECFF"/>
              </a:buClr>
              <a:buSzPct val="5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2400" dirty="0"/>
              <a:t>More confidence= </a:t>
            </a:r>
          </a:p>
          <a:p>
            <a:pPr eaLnBrk="1" hangingPunct="1">
              <a:spcBef>
                <a:spcPct val="0"/>
              </a:spcBef>
              <a:buClrTx/>
              <a:buSzTx/>
              <a:buFontTx/>
              <a:buNone/>
            </a:pPr>
            <a:r>
              <a:rPr lang="en-US" altLang="en-US" sz="2400" dirty="0"/>
              <a:t>larger interval</a:t>
            </a:r>
          </a:p>
        </p:txBody>
      </p:sp>
      <p:sp>
        <p:nvSpPr>
          <p:cNvPr id="12" name="TextBox 11"/>
          <p:cNvSpPr txBox="1">
            <a:spLocks noChangeArrowheads="1"/>
          </p:cNvSpPr>
          <p:nvPr/>
        </p:nvSpPr>
        <p:spPr bwMode="auto">
          <a:xfrm>
            <a:off x="4800600" y="5830888"/>
            <a:ext cx="3733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rgbClr val="EF9C51"/>
              </a:buClr>
              <a:buSzPct val="55000"/>
              <a:buFont typeface="Wingdings" pitchFamily="2" charset="2"/>
              <a:buChar char="n"/>
              <a:defRPr sz="2800">
                <a:solidFill>
                  <a:schemeClr val="tx1"/>
                </a:solidFill>
                <a:latin typeface="Arial" pitchFamily="34" charset="0"/>
                <a:cs typeface="Arial" pitchFamily="34" charset="0"/>
              </a:defRPr>
            </a:lvl2pPr>
            <a:lvl3pPr marL="1143000" indent="-228600" eaLnBrk="0" hangingPunct="0">
              <a:spcBef>
                <a:spcPct val="20000"/>
              </a:spcBef>
              <a:buClr>
                <a:srgbClr val="FDDCA1"/>
              </a:buClr>
              <a:buSzPct val="50000"/>
              <a:buFont typeface="Wingdings" pitchFamily="2" charset="2"/>
              <a:buChar char="n"/>
              <a:defRPr sz="2400">
                <a:solidFill>
                  <a:schemeClr val="tx1"/>
                </a:solidFill>
                <a:latin typeface="Arial" pitchFamily="34" charset="0"/>
                <a:cs typeface="Arial" pitchFamily="34" charset="0"/>
              </a:defRPr>
            </a:lvl3pPr>
            <a:lvl4pPr marL="1600200" indent="-228600" eaLnBrk="0" hangingPunct="0">
              <a:spcBef>
                <a:spcPct val="20000"/>
              </a:spcBef>
              <a:buClr>
                <a:schemeClr val="hlink"/>
              </a:buClr>
              <a:buSzPct val="55000"/>
              <a:buFont typeface="Wingdings" pitchFamily="2" charset="2"/>
              <a:buChar char="n"/>
              <a:defRPr sz="2000">
                <a:solidFill>
                  <a:schemeClr val="tx1"/>
                </a:solidFill>
                <a:latin typeface="Arial" pitchFamily="34" charset="0"/>
                <a:cs typeface="Arial" pitchFamily="34" charset="0"/>
              </a:defRPr>
            </a:lvl4pPr>
            <a:lvl5pPr marL="2057400" indent="-228600" eaLnBrk="0" hangingPunct="0">
              <a:spcBef>
                <a:spcPct val="20000"/>
              </a:spcBef>
              <a:buClr>
                <a:srgbClr val="CCECFF"/>
              </a:buClr>
              <a:buSzPct val="50000"/>
              <a:buFont typeface="Wingdings" pitchFamily="2" charset="2"/>
              <a:buChar char="n"/>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Arial" pitchFamily="34" charset="0"/>
                <a:cs typeface="Arial" pitchFamily="34" charset="0"/>
              </a:defRPr>
            </a:lvl9pPr>
          </a:lstStyle>
          <a:p>
            <a:pPr eaLnBrk="1" hangingPunct="1">
              <a:spcBef>
                <a:spcPct val="0"/>
              </a:spcBef>
              <a:buClrTx/>
              <a:buSzTx/>
              <a:buFontTx/>
              <a:buNone/>
            </a:pPr>
            <a:r>
              <a:rPr lang="en-US" altLang="en-US" sz="2400" dirty="0"/>
              <a:t>less confidence= </a:t>
            </a:r>
          </a:p>
          <a:p>
            <a:pPr eaLnBrk="1" hangingPunct="1">
              <a:spcBef>
                <a:spcPct val="0"/>
              </a:spcBef>
              <a:buClrTx/>
              <a:buSzTx/>
              <a:buFontTx/>
              <a:buNone/>
            </a:pPr>
            <a:r>
              <a:rPr lang="en-US" altLang="en-US" sz="2400" dirty="0"/>
              <a:t>smaller interval</a:t>
            </a:r>
          </a:p>
        </p:txBody>
      </p:sp>
      <p:sp>
        <p:nvSpPr>
          <p:cNvPr id="13" name="Title 1"/>
          <p:cNvSpPr txBox="1">
            <a:spLocks/>
          </p:cNvSpPr>
          <p:nvPr/>
        </p:nvSpPr>
        <p:spPr>
          <a:xfrm>
            <a:off x="0" y="32496"/>
            <a:ext cx="9144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Fishing nets - confidence level and interval size comparison</a:t>
            </a:r>
            <a:endParaRPr lang="en-US" dirty="0"/>
          </a:p>
        </p:txBody>
      </p:sp>
      <p:sp>
        <p:nvSpPr>
          <p:cNvPr id="18434" name="Content Placeholder 2"/>
          <p:cNvSpPr>
            <a:spLocks noGrp="1"/>
          </p:cNvSpPr>
          <p:nvPr>
            <p:ph idx="1"/>
          </p:nvPr>
        </p:nvSpPr>
        <p:spPr>
          <a:xfrm>
            <a:off x="481013" y="1268413"/>
            <a:ext cx="8294688" cy="4572000"/>
          </a:xfrm>
        </p:spPr>
        <p:txBody>
          <a:bodyPr/>
          <a:lstStyle/>
          <a:p>
            <a:r>
              <a:rPr lang="en-US" altLang="en-US" dirty="0" smtClean="0"/>
              <a:t>Which one are you more confident you’ll catch fish with?</a:t>
            </a:r>
          </a:p>
          <a:p>
            <a:endParaRPr lang="en-US" altLang="en-US" dirty="0" smtClean="0"/>
          </a:p>
        </p:txBody>
      </p:sp>
    </p:spTree>
    <p:extLst>
      <p:ext uri="{BB962C8B-B14F-4D97-AF65-F5344CB8AC3E}">
        <p14:creationId xmlns:p14="http://schemas.microsoft.com/office/powerpoint/2010/main" val="269703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144000" cy="1470025"/>
          </a:xfrm>
        </p:spPr>
        <p:txBody>
          <a:bodyPr>
            <a:normAutofit fontScale="90000"/>
          </a:bodyPr>
          <a:lstStyle/>
          <a:p>
            <a:r>
              <a:rPr lang="en-US" sz="3800" dirty="0" smtClean="0"/>
              <a:t>H</a:t>
            </a:r>
            <a:r>
              <a:rPr lang="en-US" sz="3800" baseline="-25000" dirty="0" smtClean="0"/>
              <a:t>o</a:t>
            </a:r>
            <a:r>
              <a:rPr lang="en-US" sz="3800" dirty="0" smtClean="0"/>
              <a:t>: </a:t>
            </a:r>
            <a:r>
              <a:rPr lang="en-US" sz="3800" dirty="0" smtClean="0"/>
              <a:t>Marvel movies are successful blockbusters</a:t>
            </a:r>
            <a:r>
              <a:rPr lang="en-US" sz="3800" dirty="0" smtClean="0"/>
              <a:t> </a:t>
            </a:r>
            <a:r>
              <a:rPr lang="en-US" sz="3800" dirty="0" smtClean="0"/>
              <a:t>– can’t “accept” the null hypothesis</a:t>
            </a:r>
            <a:endParaRPr lang="en-US" sz="3800" dirty="0"/>
          </a:p>
        </p:txBody>
      </p:sp>
      <p:pic>
        <p:nvPicPr>
          <p:cNvPr id="4098" name="Picture 2" descr="http://images-cdn.moviepilot.com/images/c_scale,h_847,w_610/t_mp_quality/wjnj5gofei1fvhob7ckd/all-marvel-cinematic-movies-in-one-theory-350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29282"/>
            <a:ext cx="3854824" cy="53525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en/5/5f/West_Coast_Avengers_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14600"/>
            <a:ext cx="2257425"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inVertical)">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encrypted-tbn3.gstatic.com/images?q=tbn:ANd9GcRStj2xil9ElLzJrtTQpz1HdYhvdT3-zppvWUeNz3j2_Q-340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567" y="5010149"/>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5830669"/>
            <a:ext cx="1981200" cy="646331"/>
          </a:xfrm>
          <a:prstGeom prst="rect">
            <a:avLst/>
          </a:prstGeom>
          <a:noFill/>
        </p:spPr>
        <p:txBody>
          <a:bodyPr wrap="square" rtlCol="0">
            <a:spAutoFit/>
          </a:bodyPr>
          <a:lstStyle/>
          <a:p>
            <a:r>
              <a:rPr lang="en-US" dirty="0" smtClean="0"/>
              <a:t>-not appropriate</a:t>
            </a:r>
          </a:p>
          <a:p>
            <a:r>
              <a:rPr lang="en-US" dirty="0" smtClean="0"/>
              <a:t>-doesn’t fit well</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80739"/>
            <a:ext cx="2171700" cy="291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929794"/>
            <a:ext cx="2157412" cy="293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922867"/>
            <a:ext cx="2068958" cy="294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902085"/>
            <a:ext cx="2049142" cy="296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 y="1988403"/>
            <a:ext cx="898334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Which one can I wear to Chapel?</a:t>
            </a:r>
            <a:endParaRPr lang="en-US" sz="4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TextBox 7"/>
          <p:cNvSpPr txBox="1"/>
          <p:nvPr/>
        </p:nvSpPr>
        <p:spPr>
          <a:xfrm>
            <a:off x="2514600" y="5830669"/>
            <a:ext cx="1981200" cy="646331"/>
          </a:xfrm>
          <a:prstGeom prst="rect">
            <a:avLst/>
          </a:prstGeom>
          <a:noFill/>
        </p:spPr>
        <p:txBody>
          <a:bodyPr wrap="square" rtlCol="0">
            <a:spAutoFit/>
          </a:bodyPr>
          <a:lstStyle/>
          <a:p>
            <a:r>
              <a:rPr lang="en-US" dirty="0" smtClean="0"/>
              <a:t>-appropriate</a:t>
            </a:r>
          </a:p>
          <a:p>
            <a:r>
              <a:rPr lang="en-US" dirty="0" smtClean="0"/>
              <a:t>-doesn’t fit well</a:t>
            </a:r>
            <a:endParaRPr lang="en-US" dirty="0"/>
          </a:p>
        </p:txBody>
      </p:sp>
      <p:sp>
        <p:nvSpPr>
          <p:cNvPr id="9" name="TextBox 8"/>
          <p:cNvSpPr txBox="1"/>
          <p:nvPr/>
        </p:nvSpPr>
        <p:spPr>
          <a:xfrm>
            <a:off x="4724400" y="5830669"/>
            <a:ext cx="1981200" cy="646331"/>
          </a:xfrm>
          <a:prstGeom prst="rect">
            <a:avLst/>
          </a:prstGeom>
          <a:noFill/>
        </p:spPr>
        <p:txBody>
          <a:bodyPr wrap="square" rtlCol="0">
            <a:spAutoFit/>
          </a:bodyPr>
          <a:lstStyle/>
          <a:p>
            <a:r>
              <a:rPr lang="en-US" dirty="0" smtClean="0"/>
              <a:t>-not appropriate</a:t>
            </a:r>
          </a:p>
          <a:p>
            <a:r>
              <a:rPr lang="en-US" dirty="0" smtClean="0"/>
              <a:t>-fits well</a:t>
            </a:r>
            <a:endParaRPr lang="en-US" dirty="0"/>
          </a:p>
        </p:txBody>
      </p:sp>
      <p:sp>
        <p:nvSpPr>
          <p:cNvPr id="10" name="TextBox 9"/>
          <p:cNvSpPr txBox="1"/>
          <p:nvPr/>
        </p:nvSpPr>
        <p:spPr>
          <a:xfrm>
            <a:off x="7086600" y="5830669"/>
            <a:ext cx="1981200" cy="646331"/>
          </a:xfrm>
          <a:prstGeom prst="rect">
            <a:avLst/>
          </a:prstGeom>
          <a:noFill/>
        </p:spPr>
        <p:txBody>
          <a:bodyPr wrap="square" rtlCol="0">
            <a:spAutoFit/>
          </a:bodyPr>
          <a:lstStyle/>
          <a:p>
            <a:r>
              <a:rPr lang="en-US" dirty="0" smtClean="0"/>
              <a:t>-appropriate</a:t>
            </a:r>
          </a:p>
          <a:p>
            <a:r>
              <a:rPr lang="en-US" dirty="0" smtClean="0"/>
              <a:t>-fits well</a:t>
            </a:r>
            <a:endParaRPr lang="en-US" dirty="0"/>
          </a:p>
        </p:txBody>
      </p:sp>
      <p:sp>
        <p:nvSpPr>
          <p:cNvPr id="12" name="Title 1"/>
          <p:cNvSpPr txBox="1">
            <a:spLocks/>
          </p:cNvSpPr>
          <p:nvPr/>
        </p:nvSpPr>
        <p:spPr>
          <a:xfrm>
            <a:off x="685800" y="2286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Coats- no pattern in residuals is more important than high r</a:t>
            </a:r>
            <a:r>
              <a:rPr lang="en-US" baseline="30000" dirty="0" smtClean="0"/>
              <a:t>2</a:t>
            </a:r>
            <a:endParaRPr lang="en-US" baseline="30000" dirty="0"/>
          </a:p>
        </p:txBody>
      </p:sp>
    </p:spTree>
    <p:extLst>
      <p:ext uri="{BB962C8B-B14F-4D97-AF65-F5344CB8AC3E}">
        <p14:creationId xmlns:p14="http://schemas.microsoft.com/office/powerpoint/2010/main" val="26751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ipe(down)">
                                      <p:cBhvr>
                                        <p:cTn id="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spcBef>
                <a:spcPct val="20000"/>
              </a:spcBef>
              <a:buClr>
                <a:schemeClr val="accent1"/>
              </a:buClr>
              <a:buSzPct val="60000"/>
              <a:buFont typeface="Wingdings" pitchFamily="1" charset="2"/>
              <a:buChar char="n"/>
              <a:defRPr sz="2800">
                <a:solidFill>
                  <a:schemeClr val="tx1"/>
                </a:solidFill>
                <a:latin typeface="Arial" charset="0"/>
                <a:cs typeface="Arial" charset="0"/>
              </a:defRPr>
            </a:lvl1pPr>
            <a:lvl2pPr marL="742950" indent="-285750" eaLnBrk="0" hangingPunct="0">
              <a:spcBef>
                <a:spcPct val="20000"/>
              </a:spcBef>
              <a:buClr>
                <a:srgbClr val="EF9C51"/>
              </a:buClr>
              <a:buSzPct val="55000"/>
              <a:buFont typeface="Wingdings" pitchFamily="1" charset="2"/>
              <a:buChar char="n"/>
              <a:defRPr sz="2800">
                <a:solidFill>
                  <a:schemeClr val="tx1"/>
                </a:solidFill>
                <a:latin typeface="Arial" charset="0"/>
                <a:cs typeface="Arial" charset="0"/>
              </a:defRPr>
            </a:lvl2pPr>
            <a:lvl3pPr marL="1143000" indent="-228600" eaLnBrk="0" hangingPunct="0">
              <a:spcBef>
                <a:spcPct val="20000"/>
              </a:spcBef>
              <a:buClr>
                <a:srgbClr val="FDDCA1"/>
              </a:buClr>
              <a:buSzPct val="50000"/>
              <a:buFont typeface="Wingdings" pitchFamily="1" charset="2"/>
              <a:buChar char="n"/>
              <a:defRPr sz="2400">
                <a:solidFill>
                  <a:schemeClr val="tx1"/>
                </a:solidFill>
                <a:latin typeface="Arial" charset="0"/>
                <a:cs typeface="Arial" charset="0"/>
              </a:defRPr>
            </a:lvl3pPr>
            <a:lvl4pPr marL="1600200" indent="-228600" eaLnBrk="0" hangingPunct="0">
              <a:spcBef>
                <a:spcPct val="20000"/>
              </a:spcBef>
              <a:buClr>
                <a:schemeClr val="hlink"/>
              </a:buClr>
              <a:buSzPct val="55000"/>
              <a:buFont typeface="Wingdings" pitchFamily="1" charset="2"/>
              <a:buChar char="n"/>
              <a:defRPr sz="2000">
                <a:solidFill>
                  <a:schemeClr val="tx1"/>
                </a:solidFill>
                <a:latin typeface="Arial" charset="0"/>
                <a:cs typeface="Arial" charset="0"/>
              </a:defRPr>
            </a:lvl4pPr>
            <a:lvl5pPr marL="2057400" indent="-228600" eaLnBrk="0" hangingPunct="0">
              <a:spcBef>
                <a:spcPct val="20000"/>
              </a:spcBef>
              <a:buClr>
                <a:srgbClr val="CCECFF"/>
              </a:buClr>
              <a:buSzPct val="50000"/>
              <a:buFont typeface="Wingdings" pitchFamily="1" charset="2"/>
              <a:buChar char="n"/>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9pPr>
          </a:lstStyle>
          <a:p>
            <a:pPr eaLnBrk="1" hangingPunct="1">
              <a:spcBef>
                <a:spcPct val="0"/>
              </a:spcBef>
              <a:buClrTx/>
              <a:buSzTx/>
              <a:buFontTx/>
              <a:buNone/>
            </a:pPr>
            <a:r>
              <a:rPr lang="en-US" altLang="en-US" sz="1400" dirty="0" smtClean="0">
                <a:solidFill>
                  <a:srgbClr val="CC3300"/>
                </a:solidFill>
              </a:rPr>
              <a:t>Slide 8 - </a:t>
            </a:r>
            <a:fld id="{2C119C63-1207-485D-97E4-2F336E9BB438}" type="slidenum">
              <a:rPr lang="en-US" altLang="en-US" sz="1400" smtClean="0">
                <a:solidFill>
                  <a:srgbClr val="CC3300"/>
                </a:solidFill>
              </a:rPr>
              <a:pPr eaLnBrk="1" hangingPunct="1">
                <a:spcBef>
                  <a:spcPct val="0"/>
                </a:spcBef>
                <a:buClrTx/>
                <a:buSzTx/>
                <a:buFontTx/>
                <a:buNone/>
              </a:pPr>
              <a:t>14</a:t>
            </a:fld>
            <a:endParaRPr lang="en-CA" altLang="en-US" sz="1400" dirty="0" smtClean="0">
              <a:solidFill>
                <a:srgbClr val="CC3300"/>
              </a:solidFill>
            </a:endParaRPr>
          </a:p>
        </p:txBody>
      </p:sp>
      <p:sp>
        <p:nvSpPr>
          <p:cNvPr id="32771" name="Rectangle 2"/>
          <p:cNvSpPr>
            <a:spLocks noGrp="1" noChangeArrowheads="1"/>
          </p:cNvSpPr>
          <p:nvPr>
            <p:ph type="title"/>
          </p:nvPr>
        </p:nvSpPr>
        <p:spPr/>
        <p:txBody>
          <a:bodyPr/>
          <a:lstStyle/>
          <a:p>
            <a:pPr eaLnBrk="1" hangingPunct="1"/>
            <a:r>
              <a:rPr lang="en-US" altLang="en-US" dirty="0" smtClean="0"/>
              <a:t>Is the line a good fit?</a:t>
            </a:r>
            <a:endParaRPr lang="en-US" altLang="en-US" sz="3200" i="1" baseline="46000" dirty="0" smtClean="0"/>
          </a:p>
        </p:txBody>
      </p:sp>
      <p:pic>
        <p:nvPicPr>
          <p:cNvPr id="32772" name="Picture 2" descr="http://assets7.capitalfm.com/2014/47/lady-gaga-denim-dress--1416824779-vi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44613"/>
            <a:ext cx="3810000"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a:spLocks noChangeArrowheads="1"/>
          </p:cNvSpPr>
          <p:nvPr/>
        </p:nvSpPr>
        <p:spPr bwMode="auto">
          <a:xfrm>
            <a:off x="4572000" y="1600200"/>
            <a:ext cx="2667000" cy="2292350"/>
          </a:xfrm>
          <a:prstGeom prst="rightArrow">
            <a:avLst>
              <a:gd name="adj1" fmla="val 50000"/>
              <a:gd name="adj2" fmla="val 49990"/>
            </a:avLst>
          </a:prstGeom>
          <a:blipFill dpi="0" rotWithShape="0">
            <a:blip r:embed="rId4"/>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Not appropriate. </a:t>
            </a:r>
          </a:p>
          <a:p>
            <a:pPr eaLnBrk="1" hangingPunct="1"/>
            <a:r>
              <a:rPr lang="en-US" altLang="en-US" dirty="0"/>
              <a:t>Pattern in the </a:t>
            </a:r>
          </a:p>
          <a:p>
            <a:pPr eaLnBrk="1" hangingPunct="1"/>
            <a:r>
              <a:rPr lang="en-US" altLang="en-US" dirty="0"/>
              <a:t>residual plot.</a:t>
            </a:r>
          </a:p>
        </p:txBody>
      </p:sp>
      <p:sp>
        <p:nvSpPr>
          <p:cNvPr id="8" name="Right Arrow 7"/>
          <p:cNvSpPr>
            <a:spLocks noChangeArrowheads="1"/>
          </p:cNvSpPr>
          <p:nvPr/>
        </p:nvSpPr>
        <p:spPr bwMode="auto">
          <a:xfrm>
            <a:off x="4600575" y="4108450"/>
            <a:ext cx="2667000" cy="2292350"/>
          </a:xfrm>
          <a:prstGeom prst="rightArrow">
            <a:avLst>
              <a:gd name="adj1" fmla="val 50000"/>
              <a:gd name="adj2" fmla="val 49990"/>
            </a:avLst>
          </a:prstGeom>
          <a:blipFill dpi="0" rotWithShape="0">
            <a:blip r:embed="rId4"/>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Doesn’t fit.</a:t>
            </a:r>
          </a:p>
          <a:p>
            <a:pPr eaLnBrk="1" hangingPunct="1"/>
            <a:r>
              <a:rPr lang="en-US" altLang="en-US" dirty="0"/>
              <a:t>R</a:t>
            </a:r>
            <a:r>
              <a:rPr lang="en-US" altLang="en-US" baseline="30000" dirty="0"/>
              <a:t>2</a:t>
            </a:r>
            <a:r>
              <a:rPr lang="en-US" altLang="en-US" dirty="0"/>
              <a:t> too small</a:t>
            </a:r>
          </a:p>
        </p:txBody>
      </p:sp>
      <p:sp>
        <p:nvSpPr>
          <p:cNvPr id="9" name="Rectangle 8"/>
          <p:cNvSpPr/>
          <p:nvPr/>
        </p:nvSpPr>
        <p:spPr>
          <a:xfrm>
            <a:off x="333375" y="2306947"/>
            <a:ext cx="4191000" cy="3170099"/>
          </a:xfrm>
          <a:prstGeom prst="rect">
            <a:avLst/>
          </a:prstGeom>
          <a:noFill/>
        </p:spPr>
        <p:txBody>
          <a:bodyPr>
            <a:spAutoFit/>
            <a:scene3d>
              <a:camera prst="isometricOffAxis2Right"/>
              <a:lightRig rig="threePt" dir="t"/>
            </a:scene3d>
          </a:bodyPr>
          <a:lstStyle/>
          <a:p>
            <a:pPr algn="ctr">
              <a:defRPr/>
            </a:pPr>
            <a:r>
              <a:rPr lang="en-US" sz="20000" b="1" dirty="0">
                <a:ln w="12700">
                  <a:solidFill>
                    <a:schemeClr val="tx2">
                      <a:satMod val="155000"/>
                    </a:schemeClr>
                  </a:solidFill>
                  <a:prstDash val="solid"/>
                </a:ln>
                <a:solidFill>
                  <a:srgbClr val="F22D0C"/>
                </a:solidFill>
                <a:effectLst>
                  <a:outerShdw blurRad="41275" dist="20320" dir="1800000" algn="tl" rotWithShape="0">
                    <a:srgbClr val="000000">
                      <a:alpha val="40000"/>
                    </a:srgbClr>
                  </a:outerShdw>
                </a:effectLst>
              </a:rPr>
              <a:t>NO</a:t>
            </a:r>
          </a:p>
        </p:txBody>
      </p:sp>
      <p:pic>
        <p:nvPicPr>
          <p:cNvPr id="10" name="Picture 8" descr="http://i.stack.imgur.com/7RBI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7951" y="2667000"/>
            <a:ext cx="2256049" cy="225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6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Pink tissu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908300"/>
            <a:ext cx="2362200" cy="2120900"/>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Slide Number Placeholder 3"/>
          <p:cNvSpPr>
            <a:spLocks noGrp="1"/>
          </p:cNvSpPr>
          <p:nvPr>
            <p:ph type="sldNum" sz="quarter" idx="10"/>
          </p:nvPr>
        </p:nvSpPr>
        <p:spPr>
          <a:noFill/>
        </p:spPr>
        <p:txBody>
          <a:bodyPr/>
          <a:lstStyle>
            <a:lvl1pPr eaLnBrk="0" hangingPunct="0">
              <a:spcBef>
                <a:spcPct val="20000"/>
              </a:spcBef>
              <a:buClr>
                <a:schemeClr val="accent1"/>
              </a:buClr>
              <a:buSzPct val="60000"/>
              <a:buFont typeface="Wingdings" pitchFamily="1" charset="2"/>
              <a:buChar char="n"/>
              <a:defRPr sz="2800">
                <a:solidFill>
                  <a:schemeClr val="tx1"/>
                </a:solidFill>
                <a:latin typeface="Arial" charset="0"/>
                <a:cs typeface="Arial" charset="0"/>
              </a:defRPr>
            </a:lvl1pPr>
            <a:lvl2pPr marL="742950" indent="-285750" eaLnBrk="0" hangingPunct="0">
              <a:spcBef>
                <a:spcPct val="20000"/>
              </a:spcBef>
              <a:buClr>
                <a:srgbClr val="EF9C51"/>
              </a:buClr>
              <a:buSzPct val="55000"/>
              <a:buFont typeface="Wingdings" pitchFamily="1" charset="2"/>
              <a:buChar char="n"/>
              <a:defRPr sz="2800">
                <a:solidFill>
                  <a:schemeClr val="tx1"/>
                </a:solidFill>
                <a:latin typeface="Arial" charset="0"/>
                <a:cs typeface="Arial" charset="0"/>
              </a:defRPr>
            </a:lvl2pPr>
            <a:lvl3pPr marL="1143000" indent="-228600" eaLnBrk="0" hangingPunct="0">
              <a:spcBef>
                <a:spcPct val="20000"/>
              </a:spcBef>
              <a:buClr>
                <a:srgbClr val="FDDCA1"/>
              </a:buClr>
              <a:buSzPct val="50000"/>
              <a:buFont typeface="Wingdings" pitchFamily="1" charset="2"/>
              <a:buChar char="n"/>
              <a:defRPr sz="2400">
                <a:solidFill>
                  <a:schemeClr val="tx1"/>
                </a:solidFill>
                <a:latin typeface="Arial" charset="0"/>
                <a:cs typeface="Arial" charset="0"/>
              </a:defRPr>
            </a:lvl3pPr>
            <a:lvl4pPr marL="1600200" indent="-228600" eaLnBrk="0" hangingPunct="0">
              <a:spcBef>
                <a:spcPct val="20000"/>
              </a:spcBef>
              <a:buClr>
                <a:schemeClr val="hlink"/>
              </a:buClr>
              <a:buSzPct val="55000"/>
              <a:buFont typeface="Wingdings" pitchFamily="1" charset="2"/>
              <a:buChar char="n"/>
              <a:defRPr sz="2000">
                <a:solidFill>
                  <a:schemeClr val="tx1"/>
                </a:solidFill>
                <a:latin typeface="Arial" charset="0"/>
                <a:cs typeface="Arial" charset="0"/>
              </a:defRPr>
            </a:lvl4pPr>
            <a:lvl5pPr marL="2057400" indent="-228600" eaLnBrk="0" hangingPunct="0">
              <a:spcBef>
                <a:spcPct val="20000"/>
              </a:spcBef>
              <a:buClr>
                <a:srgbClr val="CCECFF"/>
              </a:buClr>
              <a:buSzPct val="50000"/>
              <a:buFont typeface="Wingdings" pitchFamily="1" charset="2"/>
              <a:buChar char="n"/>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9pPr>
          </a:lstStyle>
          <a:p>
            <a:pPr eaLnBrk="1" hangingPunct="1">
              <a:spcBef>
                <a:spcPct val="0"/>
              </a:spcBef>
              <a:buClrTx/>
              <a:buSzTx/>
              <a:buFontTx/>
              <a:buNone/>
            </a:pPr>
            <a:r>
              <a:rPr lang="en-US" altLang="en-US" sz="1400" dirty="0" smtClean="0">
                <a:solidFill>
                  <a:srgbClr val="CC3300"/>
                </a:solidFill>
              </a:rPr>
              <a:t>Slide 8 - </a:t>
            </a:r>
            <a:fld id="{3846295E-E72A-40C0-9E99-CF609774A0BB}" type="slidenum">
              <a:rPr lang="en-US" altLang="en-US" sz="1400" smtClean="0">
                <a:solidFill>
                  <a:srgbClr val="CC3300"/>
                </a:solidFill>
              </a:rPr>
              <a:pPr eaLnBrk="1" hangingPunct="1">
                <a:spcBef>
                  <a:spcPct val="0"/>
                </a:spcBef>
                <a:buClrTx/>
                <a:buSzTx/>
                <a:buFontTx/>
                <a:buNone/>
              </a:pPr>
              <a:t>15</a:t>
            </a:fld>
            <a:endParaRPr lang="en-CA" altLang="en-US" sz="1400" dirty="0" smtClean="0">
              <a:solidFill>
                <a:srgbClr val="CC3300"/>
              </a:solidFill>
            </a:endParaRPr>
          </a:p>
        </p:txBody>
      </p:sp>
      <p:sp>
        <p:nvSpPr>
          <p:cNvPr id="33796" name="Rectangle 2"/>
          <p:cNvSpPr>
            <a:spLocks noGrp="1" noChangeArrowheads="1"/>
          </p:cNvSpPr>
          <p:nvPr>
            <p:ph type="title"/>
          </p:nvPr>
        </p:nvSpPr>
        <p:spPr/>
        <p:txBody>
          <a:bodyPr/>
          <a:lstStyle/>
          <a:p>
            <a:pPr eaLnBrk="1" hangingPunct="1"/>
            <a:r>
              <a:rPr lang="en-US" altLang="en-US" dirty="0" smtClean="0"/>
              <a:t>Is the line a good fit?</a:t>
            </a:r>
            <a:endParaRPr lang="en-US" altLang="en-US" sz="3200" i="1" baseline="46000" dirty="0" smtClean="0"/>
          </a:p>
        </p:txBody>
      </p:sp>
      <p:sp>
        <p:nvSpPr>
          <p:cNvPr id="2" name="Right Arrow 1"/>
          <p:cNvSpPr>
            <a:spLocks noChangeArrowheads="1"/>
          </p:cNvSpPr>
          <p:nvPr/>
        </p:nvSpPr>
        <p:spPr bwMode="auto">
          <a:xfrm>
            <a:off x="4572000" y="1600200"/>
            <a:ext cx="2667000" cy="2292350"/>
          </a:xfrm>
          <a:prstGeom prst="rightArrow">
            <a:avLst>
              <a:gd name="adj1" fmla="val 50000"/>
              <a:gd name="adj2" fmla="val 49990"/>
            </a:avLst>
          </a:prstGeom>
          <a:blipFill dpi="0" rotWithShape="0">
            <a:blip r:embed="rId4"/>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Not appropriate. </a:t>
            </a:r>
          </a:p>
          <a:p>
            <a:pPr eaLnBrk="1" hangingPunct="1"/>
            <a:r>
              <a:rPr lang="en-US" altLang="en-US" dirty="0"/>
              <a:t>Pattern in the </a:t>
            </a:r>
          </a:p>
          <a:p>
            <a:pPr eaLnBrk="1" hangingPunct="1"/>
            <a:r>
              <a:rPr lang="en-US" altLang="en-US" dirty="0"/>
              <a:t>residual plot.</a:t>
            </a:r>
          </a:p>
        </p:txBody>
      </p:sp>
      <p:sp>
        <p:nvSpPr>
          <p:cNvPr id="8" name="Right Arrow 7"/>
          <p:cNvSpPr>
            <a:spLocks noChangeArrowheads="1"/>
          </p:cNvSpPr>
          <p:nvPr/>
        </p:nvSpPr>
        <p:spPr bwMode="auto">
          <a:xfrm>
            <a:off x="4600575" y="4108450"/>
            <a:ext cx="2667000" cy="2292350"/>
          </a:xfrm>
          <a:prstGeom prst="rightArrow">
            <a:avLst>
              <a:gd name="adj1" fmla="val 50000"/>
              <a:gd name="adj2" fmla="val 49990"/>
            </a:avLst>
          </a:prstGeom>
          <a:blipFill dpi="0" rotWithShape="0">
            <a:blip r:embed="rId4"/>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Fits.</a:t>
            </a:r>
          </a:p>
          <a:p>
            <a:pPr eaLnBrk="1" hangingPunct="1"/>
            <a:r>
              <a:rPr lang="en-US" altLang="en-US" dirty="0"/>
              <a:t>R</a:t>
            </a:r>
            <a:r>
              <a:rPr lang="en-US" altLang="en-US" baseline="30000" dirty="0"/>
              <a:t>2</a:t>
            </a:r>
            <a:r>
              <a:rPr lang="en-US" altLang="en-US" dirty="0"/>
              <a:t> is large</a:t>
            </a:r>
          </a:p>
        </p:txBody>
      </p:sp>
      <p:pic>
        <p:nvPicPr>
          <p:cNvPr id="33799" name="Picture 5" descr="http://img-realtree.com/sites/default/files/styles/gallery_scaled/public/content/essays/1013.jpg?itok=sbtkiG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1295400"/>
            <a:ext cx="41148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3375" y="2306947"/>
            <a:ext cx="4191000" cy="3170099"/>
          </a:xfrm>
          <a:prstGeom prst="rect">
            <a:avLst/>
          </a:prstGeom>
          <a:noFill/>
        </p:spPr>
        <p:txBody>
          <a:bodyPr>
            <a:spAutoFit/>
            <a:scene3d>
              <a:camera prst="isometricOffAxis2Right"/>
              <a:lightRig rig="threePt" dir="t"/>
            </a:scene3d>
          </a:bodyPr>
          <a:lstStyle/>
          <a:p>
            <a:pPr algn="ctr">
              <a:defRPr/>
            </a:pPr>
            <a:r>
              <a:rPr lang="en-US" sz="20000" b="1" dirty="0">
                <a:ln w="12700">
                  <a:solidFill>
                    <a:schemeClr val="tx2">
                      <a:satMod val="155000"/>
                    </a:schemeClr>
                  </a:solidFill>
                  <a:prstDash val="solid"/>
                </a:ln>
                <a:solidFill>
                  <a:srgbClr val="F22D0C"/>
                </a:solidFill>
                <a:effectLst>
                  <a:outerShdw blurRad="41275" dist="20320" dir="1800000" algn="tl" rotWithShape="0">
                    <a:srgbClr val="000000">
                      <a:alpha val="40000"/>
                    </a:srgbClr>
                  </a:outerShdw>
                </a:effectLst>
              </a:rPr>
              <a:t>NO</a:t>
            </a:r>
          </a:p>
        </p:txBody>
      </p:sp>
    </p:spTree>
    <p:extLst>
      <p:ext uri="{BB962C8B-B14F-4D97-AF65-F5344CB8AC3E}">
        <p14:creationId xmlns:p14="http://schemas.microsoft.com/office/powerpoint/2010/main" val="236652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3491"/>
                                        </p:tgtEl>
                                        <p:attrNameLst>
                                          <p:attrName>style.visibility</p:attrName>
                                        </p:attrNameLst>
                                      </p:cBhvr>
                                      <p:to>
                                        <p:strVal val="visible"/>
                                      </p:to>
                                    </p:set>
                                    <p:animEffect transition="in" filter="fade">
                                      <p:cBhvr>
                                        <p:cTn id="17" dur="1000"/>
                                        <p:tgtEl>
                                          <p:spTgt spid="63491"/>
                                        </p:tgtEl>
                                      </p:cBhvr>
                                    </p:animEffect>
                                    <p:anim calcmode="lin" valueType="num">
                                      <p:cBhvr>
                                        <p:cTn id="18" dur="1000" fill="hold"/>
                                        <p:tgtEl>
                                          <p:spTgt spid="63491"/>
                                        </p:tgtEl>
                                        <p:attrNameLst>
                                          <p:attrName>ppt_x</p:attrName>
                                        </p:attrNameLst>
                                      </p:cBhvr>
                                      <p:tavLst>
                                        <p:tav tm="0">
                                          <p:val>
                                            <p:strVal val="#ppt_x"/>
                                          </p:val>
                                        </p:tav>
                                        <p:tav tm="100000">
                                          <p:val>
                                            <p:strVal val="#ppt_x"/>
                                          </p:val>
                                        </p:tav>
                                      </p:tavLst>
                                    </p:anim>
                                    <p:anim calcmode="lin" valueType="num">
                                      <p:cBhvr>
                                        <p:cTn id="19" dur="1000" fill="hold"/>
                                        <p:tgtEl>
                                          <p:spTgt spid="6349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http://dgs1cjvrbg5uo.cloudfront.net/content/biolopen/1/11/1094/F4.large.jpg?download=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225" y="2520950"/>
            <a:ext cx="3660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Slide Number Placeholder 3"/>
          <p:cNvSpPr>
            <a:spLocks noGrp="1"/>
          </p:cNvSpPr>
          <p:nvPr>
            <p:ph type="sldNum" sz="quarter" idx="10"/>
          </p:nvPr>
        </p:nvSpPr>
        <p:spPr>
          <a:noFill/>
        </p:spPr>
        <p:txBody>
          <a:bodyPr/>
          <a:lstStyle>
            <a:lvl1pPr eaLnBrk="0" hangingPunct="0">
              <a:spcBef>
                <a:spcPct val="20000"/>
              </a:spcBef>
              <a:buClr>
                <a:schemeClr val="accent1"/>
              </a:buClr>
              <a:buSzPct val="60000"/>
              <a:buFont typeface="Wingdings" pitchFamily="1" charset="2"/>
              <a:buChar char="n"/>
              <a:defRPr sz="2800">
                <a:solidFill>
                  <a:schemeClr val="tx1"/>
                </a:solidFill>
                <a:latin typeface="Arial" charset="0"/>
                <a:cs typeface="Arial" charset="0"/>
              </a:defRPr>
            </a:lvl1pPr>
            <a:lvl2pPr marL="742950" indent="-285750" eaLnBrk="0" hangingPunct="0">
              <a:spcBef>
                <a:spcPct val="20000"/>
              </a:spcBef>
              <a:buClr>
                <a:srgbClr val="EF9C51"/>
              </a:buClr>
              <a:buSzPct val="55000"/>
              <a:buFont typeface="Wingdings" pitchFamily="1" charset="2"/>
              <a:buChar char="n"/>
              <a:defRPr sz="2800">
                <a:solidFill>
                  <a:schemeClr val="tx1"/>
                </a:solidFill>
                <a:latin typeface="Arial" charset="0"/>
                <a:cs typeface="Arial" charset="0"/>
              </a:defRPr>
            </a:lvl2pPr>
            <a:lvl3pPr marL="1143000" indent="-228600" eaLnBrk="0" hangingPunct="0">
              <a:spcBef>
                <a:spcPct val="20000"/>
              </a:spcBef>
              <a:buClr>
                <a:srgbClr val="FDDCA1"/>
              </a:buClr>
              <a:buSzPct val="50000"/>
              <a:buFont typeface="Wingdings" pitchFamily="1" charset="2"/>
              <a:buChar char="n"/>
              <a:defRPr sz="2400">
                <a:solidFill>
                  <a:schemeClr val="tx1"/>
                </a:solidFill>
                <a:latin typeface="Arial" charset="0"/>
                <a:cs typeface="Arial" charset="0"/>
              </a:defRPr>
            </a:lvl3pPr>
            <a:lvl4pPr marL="1600200" indent="-228600" eaLnBrk="0" hangingPunct="0">
              <a:spcBef>
                <a:spcPct val="20000"/>
              </a:spcBef>
              <a:buClr>
                <a:schemeClr val="hlink"/>
              </a:buClr>
              <a:buSzPct val="55000"/>
              <a:buFont typeface="Wingdings" pitchFamily="1" charset="2"/>
              <a:buChar char="n"/>
              <a:defRPr sz="2000">
                <a:solidFill>
                  <a:schemeClr val="tx1"/>
                </a:solidFill>
                <a:latin typeface="Arial" charset="0"/>
                <a:cs typeface="Arial" charset="0"/>
              </a:defRPr>
            </a:lvl4pPr>
            <a:lvl5pPr marL="2057400" indent="-228600" eaLnBrk="0" hangingPunct="0">
              <a:spcBef>
                <a:spcPct val="20000"/>
              </a:spcBef>
              <a:buClr>
                <a:srgbClr val="CCECFF"/>
              </a:buClr>
              <a:buSzPct val="50000"/>
              <a:buFont typeface="Wingdings" pitchFamily="1" charset="2"/>
              <a:buChar char="n"/>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9pPr>
          </a:lstStyle>
          <a:p>
            <a:pPr eaLnBrk="1" hangingPunct="1">
              <a:spcBef>
                <a:spcPct val="0"/>
              </a:spcBef>
              <a:buClrTx/>
              <a:buSzTx/>
              <a:buFontTx/>
              <a:buNone/>
            </a:pPr>
            <a:r>
              <a:rPr lang="en-US" altLang="en-US" sz="1400" dirty="0" smtClean="0">
                <a:solidFill>
                  <a:srgbClr val="CC3300"/>
                </a:solidFill>
              </a:rPr>
              <a:t>Slide 8 - </a:t>
            </a:r>
            <a:fld id="{C30803D6-6949-4633-A2EF-6ED267C4EFE1}" type="slidenum">
              <a:rPr lang="en-US" altLang="en-US" sz="1400" smtClean="0">
                <a:solidFill>
                  <a:srgbClr val="CC3300"/>
                </a:solidFill>
              </a:rPr>
              <a:pPr eaLnBrk="1" hangingPunct="1">
                <a:spcBef>
                  <a:spcPct val="0"/>
                </a:spcBef>
                <a:buClrTx/>
                <a:buSzTx/>
                <a:buFontTx/>
                <a:buNone/>
              </a:pPr>
              <a:t>16</a:t>
            </a:fld>
            <a:endParaRPr lang="en-CA" altLang="en-US" sz="1400" dirty="0" smtClean="0">
              <a:solidFill>
                <a:srgbClr val="CC3300"/>
              </a:solidFill>
            </a:endParaRPr>
          </a:p>
        </p:txBody>
      </p:sp>
      <p:sp>
        <p:nvSpPr>
          <p:cNvPr id="34820" name="Rectangle 2"/>
          <p:cNvSpPr>
            <a:spLocks noGrp="1" noChangeArrowheads="1"/>
          </p:cNvSpPr>
          <p:nvPr>
            <p:ph type="title"/>
          </p:nvPr>
        </p:nvSpPr>
        <p:spPr/>
        <p:txBody>
          <a:bodyPr/>
          <a:lstStyle/>
          <a:p>
            <a:pPr eaLnBrk="1" hangingPunct="1"/>
            <a:r>
              <a:rPr lang="en-US" altLang="en-US" dirty="0" smtClean="0"/>
              <a:t>Is the line a good fit?</a:t>
            </a:r>
            <a:endParaRPr lang="en-US" altLang="en-US" sz="3200" i="1" baseline="46000" dirty="0" smtClean="0"/>
          </a:p>
        </p:txBody>
      </p:sp>
      <p:sp>
        <p:nvSpPr>
          <p:cNvPr id="2" name="Right Arrow 1"/>
          <p:cNvSpPr>
            <a:spLocks noChangeArrowheads="1"/>
          </p:cNvSpPr>
          <p:nvPr/>
        </p:nvSpPr>
        <p:spPr bwMode="auto">
          <a:xfrm>
            <a:off x="3733800" y="914400"/>
            <a:ext cx="2667000" cy="2292350"/>
          </a:xfrm>
          <a:prstGeom prst="rightArrow">
            <a:avLst>
              <a:gd name="adj1" fmla="val 50000"/>
              <a:gd name="adj2" fmla="val 49990"/>
            </a:avLst>
          </a:prstGeom>
          <a:blipFill dpi="0" rotWithShape="0">
            <a:blip r:embed="rId4"/>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Appropriate. </a:t>
            </a:r>
          </a:p>
          <a:p>
            <a:pPr eaLnBrk="1" hangingPunct="1"/>
            <a:r>
              <a:rPr lang="en-US" altLang="en-US" dirty="0"/>
              <a:t>No pattern in the </a:t>
            </a:r>
          </a:p>
          <a:p>
            <a:pPr eaLnBrk="1" hangingPunct="1"/>
            <a:r>
              <a:rPr lang="en-US" altLang="en-US" dirty="0"/>
              <a:t>residual plot.</a:t>
            </a:r>
          </a:p>
        </p:txBody>
      </p:sp>
      <p:sp>
        <p:nvSpPr>
          <p:cNvPr id="8" name="Right Arrow 7"/>
          <p:cNvSpPr>
            <a:spLocks noChangeArrowheads="1"/>
          </p:cNvSpPr>
          <p:nvPr/>
        </p:nvSpPr>
        <p:spPr bwMode="auto">
          <a:xfrm>
            <a:off x="3733800" y="4108450"/>
            <a:ext cx="2667000" cy="2292350"/>
          </a:xfrm>
          <a:prstGeom prst="rightArrow">
            <a:avLst>
              <a:gd name="adj1" fmla="val 50000"/>
              <a:gd name="adj2" fmla="val 49990"/>
            </a:avLst>
          </a:prstGeom>
          <a:blipFill dpi="0" rotWithShape="0">
            <a:blip r:embed="rId4"/>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Doesn’t fit.</a:t>
            </a:r>
          </a:p>
          <a:p>
            <a:pPr eaLnBrk="1" hangingPunct="1"/>
            <a:r>
              <a:rPr lang="en-US" altLang="en-US" dirty="0"/>
              <a:t>R</a:t>
            </a:r>
            <a:r>
              <a:rPr lang="en-US" altLang="en-US" baseline="30000" dirty="0"/>
              <a:t>2</a:t>
            </a:r>
            <a:r>
              <a:rPr lang="en-US" altLang="en-US" dirty="0"/>
              <a:t> is too small</a:t>
            </a:r>
          </a:p>
        </p:txBody>
      </p:sp>
      <p:pic>
        <p:nvPicPr>
          <p:cNvPr id="34823" name="Picture 2" descr="http://1.bp.blogspot.com/_mmBw3uzPnJI/S-iC24X32oI/AAAAAAABPOI/9XeLA401Hcg/s400/funny_prom_fail_photos_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281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3375" y="2306947"/>
            <a:ext cx="4191000" cy="3170099"/>
          </a:xfrm>
          <a:prstGeom prst="rect">
            <a:avLst/>
          </a:prstGeom>
          <a:noFill/>
        </p:spPr>
        <p:txBody>
          <a:bodyPr>
            <a:spAutoFit/>
            <a:scene3d>
              <a:camera prst="isometricOffAxis2Right"/>
              <a:lightRig rig="threePt" dir="t"/>
            </a:scene3d>
          </a:bodyPr>
          <a:lstStyle/>
          <a:p>
            <a:pPr algn="ctr">
              <a:defRPr/>
            </a:pPr>
            <a:r>
              <a:rPr lang="en-US" sz="20000" b="1" dirty="0">
                <a:ln w="12700">
                  <a:solidFill>
                    <a:schemeClr val="tx2">
                      <a:satMod val="155000"/>
                    </a:schemeClr>
                  </a:solidFill>
                  <a:prstDash val="solid"/>
                </a:ln>
                <a:solidFill>
                  <a:srgbClr val="F22D0C"/>
                </a:solidFill>
                <a:effectLst>
                  <a:outerShdw blurRad="41275" dist="20320" dir="1800000" algn="tl" rotWithShape="0">
                    <a:srgbClr val="000000">
                      <a:alpha val="40000"/>
                    </a:srgbClr>
                  </a:outerShdw>
                </a:effectLst>
              </a:rPr>
              <a:t>NO</a:t>
            </a:r>
          </a:p>
        </p:txBody>
      </p:sp>
    </p:spTree>
    <p:extLst>
      <p:ext uri="{BB962C8B-B14F-4D97-AF65-F5344CB8AC3E}">
        <p14:creationId xmlns:p14="http://schemas.microsoft.com/office/powerpoint/2010/main" val="234527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4516"/>
                                        </p:tgtEl>
                                        <p:attrNameLst>
                                          <p:attrName>style.visibility</p:attrName>
                                        </p:attrNameLst>
                                      </p:cBhvr>
                                      <p:to>
                                        <p:strVal val="visible"/>
                                      </p:to>
                                    </p:set>
                                    <p:animEffect transition="in" filter="fade">
                                      <p:cBhvr>
                                        <p:cTn id="17" dur="1000"/>
                                        <p:tgtEl>
                                          <p:spTgt spid="64516"/>
                                        </p:tgtEl>
                                      </p:cBhvr>
                                    </p:animEffect>
                                    <p:anim calcmode="lin" valueType="num">
                                      <p:cBhvr>
                                        <p:cTn id="18" dur="1000" fill="hold"/>
                                        <p:tgtEl>
                                          <p:spTgt spid="64516"/>
                                        </p:tgtEl>
                                        <p:attrNameLst>
                                          <p:attrName>ppt_x</p:attrName>
                                        </p:attrNameLst>
                                      </p:cBhvr>
                                      <p:tavLst>
                                        <p:tav tm="0">
                                          <p:val>
                                            <p:strVal val="#ppt_x"/>
                                          </p:val>
                                        </p:tav>
                                        <p:tav tm="100000">
                                          <p:val>
                                            <p:strVal val="#ppt_x"/>
                                          </p:val>
                                        </p:tav>
                                      </p:tavLst>
                                    </p:anim>
                                    <p:anim calcmode="lin" valueType="num">
                                      <p:cBhvr>
                                        <p:cTn id="19" dur="1000" fill="hold"/>
                                        <p:tgtEl>
                                          <p:spTgt spid="645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publicifashion.com/wp-content/uploads/2014/01/Sexy-Cheap-Navy-Blue-Prom-Dres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76375"/>
            <a:ext cx="3427413"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Slide Number Placeholder 3"/>
          <p:cNvSpPr>
            <a:spLocks noGrp="1"/>
          </p:cNvSpPr>
          <p:nvPr>
            <p:ph type="sldNum" sz="quarter" idx="10"/>
          </p:nvPr>
        </p:nvSpPr>
        <p:spPr>
          <a:noFill/>
        </p:spPr>
        <p:txBody>
          <a:bodyPr/>
          <a:lstStyle>
            <a:lvl1pPr eaLnBrk="0" hangingPunct="0">
              <a:spcBef>
                <a:spcPct val="20000"/>
              </a:spcBef>
              <a:buClr>
                <a:schemeClr val="accent1"/>
              </a:buClr>
              <a:buSzPct val="60000"/>
              <a:buFont typeface="Wingdings" pitchFamily="1" charset="2"/>
              <a:buChar char="n"/>
              <a:defRPr sz="2800">
                <a:solidFill>
                  <a:schemeClr val="tx1"/>
                </a:solidFill>
                <a:latin typeface="Arial" charset="0"/>
                <a:cs typeface="Arial" charset="0"/>
              </a:defRPr>
            </a:lvl1pPr>
            <a:lvl2pPr marL="742950" indent="-285750" eaLnBrk="0" hangingPunct="0">
              <a:spcBef>
                <a:spcPct val="20000"/>
              </a:spcBef>
              <a:buClr>
                <a:srgbClr val="EF9C51"/>
              </a:buClr>
              <a:buSzPct val="55000"/>
              <a:buFont typeface="Wingdings" pitchFamily="1" charset="2"/>
              <a:buChar char="n"/>
              <a:defRPr sz="2800">
                <a:solidFill>
                  <a:schemeClr val="tx1"/>
                </a:solidFill>
                <a:latin typeface="Arial" charset="0"/>
                <a:cs typeface="Arial" charset="0"/>
              </a:defRPr>
            </a:lvl2pPr>
            <a:lvl3pPr marL="1143000" indent="-228600" eaLnBrk="0" hangingPunct="0">
              <a:spcBef>
                <a:spcPct val="20000"/>
              </a:spcBef>
              <a:buClr>
                <a:srgbClr val="FDDCA1"/>
              </a:buClr>
              <a:buSzPct val="50000"/>
              <a:buFont typeface="Wingdings" pitchFamily="1" charset="2"/>
              <a:buChar char="n"/>
              <a:defRPr sz="2400">
                <a:solidFill>
                  <a:schemeClr val="tx1"/>
                </a:solidFill>
                <a:latin typeface="Arial" charset="0"/>
                <a:cs typeface="Arial" charset="0"/>
              </a:defRPr>
            </a:lvl3pPr>
            <a:lvl4pPr marL="1600200" indent="-228600" eaLnBrk="0" hangingPunct="0">
              <a:spcBef>
                <a:spcPct val="20000"/>
              </a:spcBef>
              <a:buClr>
                <a:schemeClr val="hlink"/>
              </a:buClr>
              <a:buSzPct val="55000"/>
              <a:buFont typeface="Wingdings" pitchFamily="1" charset="2"/>
              <a:buChar char="n"/>
              <a:defRPr sz="2000">
                <a:solidFill>
                  <a:schemeClr val="tx1"/>
                </a:solidFill>
                <a:latin typeface="Arial" charset="0"/>
                <a:cs typeface="Arial" charset="0"/>
              </a:defRPr>
            </a:lvl4pPr>
            <a:lvl5pPr marL="2057400" indent="-228600" eaLnBrk="0" hangingPunct="0">
              <a:spcBef>
                <a:spcPct val="20000"/>
              </a:spcBef>
              <a:buClr>
                <a:srgbClr val="CCECFF"/>
              </a:buClr>
              <a:buSzPct val="50000"/>
              <a:buFont typeface="Wingdings" pitchFamily="1" charset="2"/>
              <a:buChar char="n"/>
              <a:defRPr sz="2000">
                <a:solidFill>
                  <a:schemeClr val="tx1"/>
                </a:solidFill>
                <a:latin typeface="Arial" charset="0"/>
                <a:cs typeface="Arial" charset="0"/>
              </a:defRPr>
            </a:lvl5pPr>
            <a:lvl6pPr marL="25146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6pPr>
            <a:lvl7pPr marL="29718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7pPr>
            <a:lvl8pPr marL="34290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8pPr>
            <a:lvl9pPr marL="3886200" indent="-228600" eaLnBrk="0" fontAlgn="base" hangingPunct="0">
              <a:spcBef>
                <a:spcPct val="20000"/>
              </a:spcBef>
              <a:spcAft>
                <a:spcPct val="0"/>
              </a:spcAft>
              <a:buClr>
                <a:srgbClr val="CCECFF"/>
              </a:buClr>
              <a:buSzPct val="50000"/>
              <a:buFont typeface="Wingdings" pitchFamily="1" charset="2"/>
              <a:buChar char="n"/>
              <a:defRPr sz="2000">
                <a:solidFill>
                  <a:schemeClr val="tx1"/>
                </a:solidFill>
                <a:latin typeface="Arial" charset="0"/>
                <a:cs typeface="Arial" charset="0"/>
              </a:defRPr>
            </a:lvl9pPr>
          </a:lstStyle>
          <a:p>
            <a:pPr eaLnBrk="1" hangingPunct="1">
              <a:spcBef>
                <a:spcPct val="0"/>
              </a:spcBef>
              <a:buClrTx/>
              <a:buSzTx/>
              <a:buFontTx/>
              <a:buNone/>
            </a:pPr>
            <a:r>
              <a:rPr lang="en-US" altLang="en-US" sz="1400" dirty="0" smtClean="0">
                <a:solidFill>
                  <a:srgbClr val="CC3300"/>
                </a:solidFill>
              </a:rPr>
              <a:t>Slide 8 - </a:t>
            </a:r>
            <a:fld id="{992D9500-02CC-4428-BA8A-F35B5C0F8967}" type="slidenum">
              <a:rPr lang="en-US" altLang="en-US" sz="1400" smtClean="0">
                <a:solidFill>
                  <a:srgbClr val="CC3300"/>
                </a:solidFill>
              </a:rPr>
              <a:pPr eaLnBrk="1" hangingPunct="1">
                <a:spcBef>
                  <a:spcPct val="0"/>
                </a:spcBef>
                <a:buClrTx/>
                <a:buSzTx/>
                <a:buFontTx/>
                <a:buNone/>
              </a:pPr>
              <a:t>17</a:t>
            </a:fld>
            <a:endParaRPr lang="en-CA" altLang="en-US" sz="1400" dirty="0" smtClean="0">
              <a:solidFill>
                <a:srgbClr val="CC3300"/>
              </a:solidFill>
            </a:endParaRPr>
          </a:p>
        </p:txBody>
      </p:sp>
      <p:sp>
        <p:nvSpPr>
          <p:cNvPr id="35844" name="Rectangle 2"/>
          <p:cNvSpPr>
            <a:spLocks noGrp="1" noChangeArrowheads="1"/>
          </p:cNvSpPr>
          <p:nvPr>
            <p:ph type="title"/>
          </p:nvPr>
        </p:nvSpPr>
        <p:spPr/>
        <p:txBody>
          <a:bodyPr/>
          <a:lstStyle/>
          <a:p>
            <a:pPr eaLnBrk="1" hangingPunct="1"/>
            <a:r>
              <a:rPr lang="en-US" altLang="en-US" dirty="0" smtClean="0"/>
              <a:t>Is the line a good fit?</a:t>
            </a:r>
            <a:endParaRPr lang="en-US" altLang="en-US" sz="3200" i="1" baseline="46000" dirty="0" smtClean="0"/>
          </a:p>
        </p:txBody>
      </p:sp>
      <p:sp>
        <p:nvSpPr>
          <p:cNvPr id="2" name="Right Arrow 1"/>
          <p:cNvSpPr>
            <a:spLocks noChangeArrowheads="1"/>
          </p:cNvSpPr>
          <p:nvPr/>
        </p:nvSpPr>
        <p:spPr bwMode="auto">
          <a:xfrm>
            <a:off x="3733800" y="914400"/>
            <a:ext cx="2667000" cy="2292350"/>
          </a:xfrm>
          <a:prstGeom prst="rightArrow">
            <a:avLst>
              <a:gd name="adj1" fmla="val 50000"/>
              <a:gd name="adj2" fmla="val 49990"/>
            </a:avLst>
          </a:prstGeom>
          <a:blipFill dpi="0" rotWithShape="0">
            <a:blip r:embed="rId3"/>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Appropriate. </a:t>
            </a:r>
          </a:p>
          <a:p>
            <a:pPr eaLnBrk="1" hangingPunct="1"/>
            <a:r>
              <a:rPr lang="en-US" altLang="en-US" dirty="0"/>
              <a:t>No pattern in the </a:t>
            </a:r>
          </a:p>
          <a:p>
            <a:pPr eaLnBrk="1" hangingPunct="1"/>
            <a:r>
              <a:rPr lang="en-US" altLang="en-US" dirty="0"/>
              <a:t>residual plot.</a:t>
            </a:r>
          </a:p>
        </p:txBody>
      </p:sp>
      <p:sp>
        <p:nvSpPr>
          <p:cNvPr id="8" name="Right Arrow 7"/>
          <p:cNvSpPr>
            <a:spLocks noChangeArrowheads="1"/>
          </p:cNvSpPr>
          <p:nvPr/>
        </p:nvSpPr>
        <p:spPr bwMode="auto">
          <a:xfrm>
            <a:off x="3733800" y="4108450"/>
            <a:ext cx="2667000" cy="2292350"/>
          </a:xfrm>
          <a:prstGeom prst="rightArrow">
            <a:avLst>
              <a:gd name="adj1" fmla="val 50000"/>
              <a:gd name="adj2" fmla="val 49990"/>
            </a:avLst>
          </a:prstGeom>
          <a:blipFill dpi="0" rotWithShape="0">
            <a:blip r:embed="rId3"/>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altLang="en-US" dirty="0"/>
              <a:t>Fits.</a:t>
            </a:r>
          </a:p>
          <a:p>
            <a:pPr eaLnBrk="1" hangingPunct="1"/>
            <a:r>
              <a:rPr lang="en-US" altLang="en-US" dirty="0"/>
              <a:t>R</a:t>
            </a:r>
            <a:r>
              <a:rPr lang="en-US" altLang="en-US" baseline="30000" dirty="0"/>
              <a:t>2</a:t>
            </a:r>
            <a:r>
              <a:rPr lang="en-US" altLang="en-US" dirty="0"/>
              <a:t> is high</a:t>
            </a:r>
          </a:p>
        </p:txBody>
      </p:sp>
      <p:sp>
        <p:nvSpPr>
          <p:cNvPr id="3" name="Rectangle 2"/>
          <p:cNvSpPr/>
          <p:nvPr/>
        </p:nvSpPr>
        <p:spPr>
          <a:xfrm>
            <a:off x="304800" y="2289794"/>
            <a:ext cx="5291995" cy="3170099"/>
          </a:xfrm>
          <a:prstGeom prst="rect">
            <a:avLst/>
          </a:prstGeom>
          <a:noFill/>
        </p:spPr>
        <p:txBody>
          <a:bodyPr>
            <a:spAutoFit/>
            <a:scene3d>
              <a:camera prst="isometricOffAxis2Right"/>
              <a:lightRig rig="threePt" dir="t"/>
            </a:scene3d>
          </a:bodyPr>
          <a:lstStyle/>
          <a:p>
            <a:pPr algn="ctr">
              <a:defRPr/>
            </a:pPr>
            <a:r>
              <a:rPr lang="en-US" sz="20000" b="1" dirty="0">
                <a:ln w="12700">
                  <a:solidFill>
                    <a:schemeClr val="tx2">
                      <a:satMod val="155000"/>
                    </a:schemeClr>
                  </a:solidFill>
                  <a:prstDash val="solid"/>
                </a:ln>
                <a:solidFill>
                  <a:srgbClr val="F22D0C"/>
                </a:solidFill>
                <a:effectLst>
                  <a:outerShdw blurRad="41275" dist="20320" dir="1800000" algn="tl" rotWithShape="0">
                    <a:srgbClr val="000000">
                      <a:alpha val="40000"/>
                    </a:srgbClr>
                  </a:outerShdw>
                </a:effectLst>
              </a:rPr>
              <a:t>YES</a:t>
            </a:r>
          </a:p>
        </p:txBody>
      </p:sp>
      <p:pic>
        <p:nvPicPr>
          <p:cNvPr id="65538" name="Picture 2" descr="http://onlinestatbook.com/2/describing_bivariate_data/graphics/age_scatterpl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525" y="2438400"/>
            <a:ext cx="3165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96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5538"/>
                                        </p:tgtEl>
                                        <p:attrNameLst>
                                          <p:attrName>style.visibility</p:attrName>
                                        </p:attrNameLst>
                                      </p:cBhvr>
                                      <p:to>
                                        <p:strVal val="visible"/>
                                      </p:to>
                                    </p:set>
                                    <p:animEffect transition="in" filter="fade">
                                      <p:cBhvr>
                                        <p:cTn id="17" dur="1000"/>
                                        <p:tgtEl>
                                          <p:spTgt spid="65538"/>
                                        </p:tgtEl>
                                      </p:cBhvr>
                                    </p:animEffect>
                                    <p:anim calcmode="lin" valueType="num">
                                      <p:cBhvr>
                                        <p:cTn id="18" dur="1000" fill="hold"/>
                                        <p:tgtEl>
                                          <p:spTgt spid="65538"/>
                                        </p:tgtEl>
                                        <p:attrNameLst>
                                          <p:attrName>ppt_x</p:attrName>
                                        </p:attrNameLst>
                                      </p:cBhvr>
                                      <p:tavLst>
                                        <p:tav tm="0">
                                          <p:val>
                                            <p:strVal val="#ppt_x"/>
                                          </p:val>
                                        </p:tav>
                                        <p:tav tm="100000">
                                          <p:val>
                                            <p:strVal val="#ppt_x"/>
                                          </p:val>
                                        </p:tav>
                                      </p:tavLst>
                                    </p:anim>
                                    <p:anim calcmode="lin" valueType="num">
                                      <p:cBhvr>
                                        <p:cTn id="19" dur="1000" fill="hold"/>
                                        <p:tgtEl>
                                          <p:spTgt spid="6553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5"/>
            <a:ext cx="7772400" cy="1470025"/>
          </a:xfrm>
        </p:spPr>
        <p:txBody>
          <a:bodyPr/>
          <a:lstStyle/>
          <a:p>
            <a:r>
              <a:rPr lang="en-US" dirty="0" smtClean="0"/>
              <a:t>Fox news – don’t truncate y-axis</a:t>
            </a:r>
            <a:endParaRPr lang="en-US" dirty="0"/>
          </a:p>
        </p:txBody>
      </p:sp>
      <p:pic>
        <p:nvPicPr>
          <p:cNvPr id="3" name="Picture 2" descr="http://mediamatters.org/static/images/item/fox-apprehen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05000"/>
            <a:ext cx="68199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91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Mohan Srivastava </a:t>
            </a:r>
            <a:r>
              <a:rPr lang="en-US" dirty="0" smtClean="0"/>
              <a:t>cracks the </a:t>
            </a:r>
            <a:r>
              <a:rPr lang="en-US" dirty="0"/>
              <a:t> Canadian Tic-Tac-Toe scratch lottery </a:t>
            </a:r>
            <a:r>
              <a:rPr lang="en-US" dirty="0" smtClean="0"/>
              <a:t>game, 2003</a:t>
            </a:r>
            <a:endParaRPr lang="en-US" dirty="0"/>
          </a:p>
        </p:txBody>
      </p:sp>
      <p:sp>
        <p:nvSpPr>
          <p:cNvPr id="4" name="Slide Number Placeholder 3"/>
          <p:cNvSpPr>
            <a:spLocks noGrp="1"/>
          </p:cNvSpPr>
          <p:nvPr>
            <p:ph type="sldNum" sz="quarter" idx="10"/>
          </p:nvPr>
        </p:nvSpPr>
        <p:spPr/>
        <p:txBody>
          <a:bodyPr/>
          <a:lstStyle/>
          <a:p>
            <a:r>
              <a:rPr lang="en-US" dirty="0" smtClean="0"/>
              <a:t>Slide 11 - </a:t>
            </a:r>
            <a:fld id="{A3392227-FF83-41A3-ADF8-07DA2470546D}" type="slidenum">
              <a:rPr lang="en-US" smtClean="0"/>
              <a:pPr/>
              <a:t>3</a:t>
            </a:fld>
            <a:endParaRPr lang="en-CA" dirty="0"/>
          </a:p>
        </p:txBody>
      </p:sp>
      <p:pic>
        <p:nvPicPr>
          <p:cNvPr id="1026" name="Picture 2" descr="http://www.wired.com/magazine/wp-content/images/19-02/ff_lottery4_f.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2065243" cy="3846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ired.com/magazine/wp-content/images/19-02/ff_lottery5_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52600"/>
            <a:ext cx="2065243" cy="3846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red.com/magazine/wp-content/images/19-02/ff_lottery6_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81175"/>
            <a:ext cx="2065242" cy="38465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wired.com/magazine/wp-content/images/19-02/ff_lottery7_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781175"/>
            <a:ext cx="2065242" cy="38465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019800"/>
            <a:ext cx="6516688" cy="276999"/>
          </a:xfrm>
          <a:prstGeom prst="rect">
            <a:avLst/>
          </a:prstGeom>
          <a:noFill/>
        </p:spPr>
        <p:txBody>
          <a:bodyPr wrap="square" rtlCol="0">
            <a:spAutoFit/>
          </a:bodyPr>
          <a:lstStyle/>
          <a:p>
            <a:r>
              <a:rPr lang="en-US" sz="1200" dirty="0" smtClean="0"/>
              <a:t>Source: Wired Magazine, January 2011 </a:t>
            </a:r>
            <a:endParaRPr lang="en-US" sz="1200" dirty="0"/>
          </a:p>
        </p:txBody>
      </p:sp>
    </p:spTree>
    <p:extLst>
      <p:ext uri="{BB962C8B-B14F-4D97-AF65-F5344CB8AC3E}">
        <p14:creationId xmlns:p14="http://schemas.microsoft.com/office/powerpoint/2010/main" val="131155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Michael Larson wins big at </a:t>
            </a:r>
            <a:r>
              <a:rPr lang="en-US" b="1" i="1" dirty="0" smtClean="0"/>
              <a:t>Press Your Luck</a:t>
            </a:r>
            <a:r>
              <a:rPr lang="en-US" dirty="0" smtClean="0"/>
              <a:t>, 1984</a:t>
            </a:r>
            <a:endParaRPr lang="en-US" dirty="0"/>
          </a:p>
        </p:txBody>
      </p:sp>
      <p:sp>
        <p:nvSpPr>
          <p:cNvPr id="3" name="Content Placeholder 2"/>
          <p:cNvSpPr>
            <a:spLocks noGrp="1"/>
          </p:cNvSpPr>
          <p:nvPr>
            <p:ph idx="1"/>
          </p:nvPr>
        </p:nvSpPr>
        <p:spPr>
          <a:xfrm>
            <a:off x="544513" y="1600200"/>
            <a:ext cx="8294687" cy="685800"/>
          </a:xfrm>
        </p:spPr>
        <p:txBody>
          <a:bodyPr>
            <a:normAutofit/>
          </a:bodyPr>
          <a:lstStyle/>
          <a:p>
            <a:pPr marL="0" indent="0" algn="ctr">
              <a:buNone/>
            </a:pPr>
            <a:r>
              <a:rPr lang="en-US" dirty="0" smtClean="0">
                <a:hlinkClick r:id="rId3"/>
              </a:rPr>
              <a:t>https</a:t>
            </a:r>
            <a:r>
              <a:rPr lang="en-US" dirty="0">
                <a:hlinkClick r:id="rId3"/>
              </a:rPr>
              <a:t>://</a:t>
            </a:r>
            <a:r>
              <a:rPr lang="en-US" dirty="0" smtClean="0">
                <a:hlinkClick r:id="rId3"/>
              </a:rPr>
              <a:t>youtu.be/bfOm7K8A0Pw</a:t>
            </a:r>
            <a:r>
              <a:rPr lang="en-US"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dirty="0" smtClean="0"/>
              <a:t>Slide 11 - </a:t>
            </a:r>
            <a:fld id="{A3392227-FF83-41A3-ADF8-07DA2470546D}" type="slidenum">
              <a:rPr lang="en-US" smtClean="0"/>
              <a:pPr/>
              <a:t>4</a:t>
            </a:fld>
            <a:endParaRPr lang="en-CA" dirty="0"/>
          </a:p>
        </p:txBody>
      </p:sp>
      <p:sp>
        <p:nvSpPr>
          <p:cNvPr id="5" name="TextBox 4"/>
          <p:cNvSpPr txBox="1"/>
          <p:nvPr/>
        </p:nvSpPr>
        <p:spPr>
          <a:xfrm>
            <a:off x="514350" y="2362200"/>
            <a:ext cx="7543800" cy="1569660"/>
          </a:xfrm>
          <a:prstGeom prst="rect">
            <a:avLst/>
          </a:prstGeom>
          <a:noFill/>
        </p:spPr>
        <p:txBody>
          <a:bodyPr wrap="square" rtlCol="0">
            <a:spAutoFit/>
          </a:bodyPr>
          <a:lstStyle/>
          <a:p>
            <a:r>
              <a:rPr lang="en-US" dirty="0" smtClean="0"/>
              <a:t>Michael watched </a:t>
            </a:r>
            <a:r>
              <a:rPr lang="en-US" b="1" i="1" dirty="0" smtClean="0"/>
              <a:t>hours</a:t>
            </a:r>
            <a:r>
              <a:rPr lang="en-US" dirty="0" smtClean="0"/>
              <a:t> of the show and found out that there were actually 5 patterns in the light indicator. He memorized them all and determined that positions 4 and 8 never had a Whammy.</a:t>
            </a:r>
            <a:endParaRPr lang="en-US" dirty="0"/>
          </a:p>
        </p:txBody>
      </p:sp>
      <p:sp>
        <p:nvSpPr>
          <p:cNvPr id="6" name="TextBox 5"/>
          <p:cNvSpPr txBox="1"/>
          <p:nvPr/>
        </p:nvSpPr>
        <p:spPr>
          <a:xfrm>
            <a:off x="533400" y="4069140"/>
            <a:ext cx="7543800" cy="461665"/>
          </a:xfrm>
          <a:prstGeom prst="rect">
            <a:avLst/>
          </a:prstGeom>
          <a:noFill/>
        </p:spPr>
        <p:txBody>
          <a:bodyPr wrap="square" rtlCol="0">
            <a:spAutoFit/>
          </a:bodyPr>
          <a:lstStyle/>
          <a:p>
            <a:r>
              <a:rPr lang="en-US" dirty="0" smtClean="0"/>
              <a:t>What did CBS do? </a:t>
            </a:r>
            <a:endParaRPr lang="en-US" dirty="0"/>
          </a:p>
        </p:txBody>
      </p:sp>
      <p:sp>
        <p:nvSpPr>
          <p:cNvPr id="7" name="TextBox 6"/>
          <p:cNvSpPr txBox="1"/>
          <p:nvPr/>
        </p:nvSpPr>
        <p:spPr>
          <a:xfrm>
            <a:off x="544513" y="4419600"/>
            <a:ext cx="7543800" cy="1200329"/>
          </a:xfrm>
          <a:prstGeom prst="rect">
            <a:avLst/>
          </a:prstGeom>
          <a:noFill/>
        </p:spPr>
        <p:txBody>
          <a:bodyPr wrap="square" rtlCol="0">
            <a:spAutoFit/>
          </a:bodyPr>
          <a:lstStyle/>
          <a:p>
            <a:r>
              <a:rPr lang="en-US" dirty="0" smtClean="0"/>
              <a:t>Paid the guy off and bought new software that used 32 patterns and eliminated the possibility of memorizing the patterns.</a:t>
            </a:r>
            <a:endParaRPr lang="en-US" dirty="0"/>
          </a:p>
        </p:txBody>
      </p:sp>
    </p:spTree>
    <p:extLst>
      <p:ext uri="{BB962C8B-B14F-4D97-AF65-F5344CB8AC3E}">
        <p14:creationId xmlns:p14="http://schemas.microsoft.com/office/powerpoint/2010/main" val="2207759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11 - </a:t>
            </a:r>
            <a:fld id="{6BE43364-8BC7-4886-B8D2-B999A1C787D9}" type="slidenum">
              <a:rPr lang="en-US" smtClean="0"/>
              <a:pPr/>
              <a:t>5</a:t>
            </a:fld>
            <a:endParaRPr lang="en-CA" dirty="0"/>
          </a:p>
        </p:txBody>
      </p:sp>
      <p:sp>
        <p:nvSpPr>
          <p:cNvPr id="3" name="Title 1"/>
          <p:cNvSpPr txBox="1">
            <a:spLocks/>
          </p:cNvSpPr>
          <p:nvPr/>
        </p:nvSpPr>
        <p:spPr>
          <a:xfrm>
            <a:off x="533400" y="303213"/>
            <a:ext cx="8305800" cy="992187"/>
          </a:xfrm>
          <a:prstGeom prst="rect">
            <a:avLst/>
          </a:prstGeom>
        </p:spPr>
        <p:txBody>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cs typeface="Arial" charset="0"/>
              </a:defRPr>
            </a:lvl2pPr>
            <a:lvl3pPr algn="l" rtl="0" fontAlgn="base">
              <a:spcBef>
                <a:spcPct val="0"/>
              </a:spcBef>
              <a:spcAft>
                <a:spcPct val="0"/>
              </a:spcAft>
              <a:defRPr sz="3600">
                <a:solidFill>
                  <a:schemeClr val="tx2"/>
                </a:solidFill>
                <a:latin typeface="Arial" charset="0"/>
                <a:cs typeface="Arial" charset="0"/>
              </a:defRPr>
            </a:lvl3pPr>
            <a:lvl4pPr algn="l" rtl="0" fontAlgn="base">
              <a:spcBef>
                <a:spcPct val="0"/>
              </a:spcBef>
              <a:spcAft>
                <a:spcPct val="0"/>
              </a:spcAft>
              <a:defRPr sz="3600">
                <a:solidFill>
                  <a:schemeClr val="tx2"/>
                </a:solidFill>
                <a:latin typeface="Arial" charset="0"/>
                <a:cs typeface="Arial" charset="0"/>
              </a:defRPr>
            </a:lvl4pPr>
            <a:lvl5pPr algn="l" rtl="0" fontAlgn="base">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a:lstStyle>
          <a:p>
            <a:r>
              <a:rPr lang="en-US" kern="0" dirty="0" smtClean="0"/>
              <a:t>Hudson Anthony wins big at </a:t>
            </a:r>
            <a:r>
              <a:rPr lang="en-US" b="1" i="1" kern="0" dirty="0" smtClean="0"/>
              <a:t>Hutchison Volleyball Raffle</a:t>
            </a:r>
            <a:r>
              <a:rPr lang="en-US" kern="0" dirty="0" smtClean="0"/>
              <a:t>, September 2015</a:t>
            </a:r>
            <a:endParaRPr lang="en-US" kern="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93042"/>
            <a:ext cx="3525838" cy="528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4350" y="2362200"/>
            <a:ext cx="4819650" cy="2677656"/>
          </a:xfrm>
          <a:prstGeom prst="rect">
            <a:avLst/>
          </a:prstGeom>
          <a:noFill/>
        </p:spPr>
        <p:txBody>
          <a:bodyPr wrap="square" rtlCol="0">
            <a:spAutoFit/>
          </a:bodyPr>
          <a:lstStyle/>
          <a:p>
            <a:pPr marL="342900" indent="-342900">
              <a:buFontTx/>
              <a:buChar char="-"/>
            </a:pPr>
            <a:r>
              <a:rPr lang="en-US" dirty="0" smtClean="0"/>
              <a:t>Hudson won 3 of 4 raffle prizes</a:t>
            </a:r>
          </a:p>
          <a:p>
            <a:pPr marL="342900" indent="-342900">
              <a:buFontTx/>
              <a:buChar char="-"/>
            </a:pPr>
            <a:r>
              <a:rPr lang="en-US" dirty="0" smtClean="0"/>
              <a:t>Bought tickets late that were thrown on top of the pile</a:t>
            </a:r>
          </a:p>
          <a:p>
            <a:pPr marL="342900" indent="-342900">
              <a:buFontTx/>
              <a:buChar char="-"/>
            </a:pPr>
            <a:r>
              <a:rPr lang="en-US" dirty="0" smtClean="0"/>
              <a:t>Bucket wasn’t shaken</a:t>
            </a:r>
          </a:p>
          <a:p>
            <a:pPr marL="342900" indent="-342900">
              <a:buFontTx/>
              <a:buChar char="-"/>
            </a:pPr>
            <a:r>
              <a:rPr lang="en-US" dirty="0" smtClean="0"/>
              <a:t>Bought more tickets before each quarter-drawing and threw them on top of the pile</a:t>
            </a:r>
            <a:endParaRPr lang="en-US" dirty="0"/>
          </a:p>
        </p:txBody>
      </p:sp>
    </p:spTree>
    <p:extLst>
      <p:ext uri="{BB962C8B-B14F-4D97-AF65-F5344CB8AC3E}">
        <p14:creationId xmlns:p14="http://schemas.microsoft.com/office/powerpoint/2010/main" val="246234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A student - outliers</a:t>
            </a:r>
            <a:endParaRPr lang="en-US" dirty="0"/>
          </a:p>
        </p:txBody>
      </p:sp>
      <p:sp>
        <p:nvSpPr>
          <p:cNvPr id="3" name="TextBox 2"/>
          <p:cNvSpPr txBox="1"/>
          <p:nvPr/>
        </p:nvSpPr>
        <p:spPr>
          <a:xfrm>
            <a:off x="3352800" y="1600200"/>
            <a:ext cx="2590800" cy="369332"/>
          </a:xfrm>
          <a:prstGeom prst="rect">
            <a:avLst/>
          </a:prstGeom>
          <a:noFill/>
        </p:spPr>
        <p:txBody>
          <a:bodyPr wrap="square" rtlCol="0">
            <a:spAutoFit/>
          </a:bodyPr>
          <a:lstStyle/>
          <a:p>
            <a:r>
              <a:rPr lang="en-US" dirty="0" smtClean="0"/>
              <a:t>Thompson English Test</a:t>
            </a:r>
            <a:endParaRPr lang="en-US" dirty="0"/>
          </a:p>
        </p:txBody>
      </p:sp>
      <p:pic>
        <p:nvPicPr>
          <p:cNvPr id="2052" name="Picture 4" descr="Image result for skewes 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42236"/>
            <a:ext cx="7700653" cy="37528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67550" y="6120768"/>
            <a:ext cx="1143000" cy="369332"/>
          </a:xfrm>
          <a:prstGeom prst="rect">
            <a:avLst/>
          </a:prstGeom>
          <a:noFill/>
        </p:spPr>
        <p:txBody>
          <a:bodyPr wrap="square" rtlCol="0">
            <a:spAutoFit/>
          </a:bodyPr>
          <a:lstStyle/>
          <a:p>
            <a:r>
              <a:rPr lang="en-US" dirty="0" smtClean="0"/>
              <a:t>Morrison</a:t>
            </a:r>
            <a:endParaRPr lang="en-US" dirty="0"/>
          </a:p>
        </p:txBody>
      </p:sp>
      <p:sp>
        <p:nvSpPr>
          <p:cNvPr id="4" name="Down Arrow 3"/>
          <p:cNvSpPr/>
          <p:nvPr/>
        </p:nvSpPr>
        <p:spPr>
          <a:xfrm flipV="1">
            <a:off x="7543800" y="4969512"/>
            <a:ext cx="1905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85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A student - outliers</a:t>
            </a:r>
            <a:endParaRPr lang="en-US" dirty="0"/>
          </a:p>
        </p:txBody>
      </p:sp>
      <p:pic>
        <p:nvPicPr>
          <p:cNvPr id="2050" name="Picture 2" descr="http://www.learnaboutcats.co.uk/images/chapter%20images/7-measuring-behaviour/valueso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8045936" cy="39223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52800" y="1600200"/>
            <a:ext cx="2590800" cy="369332"/>
          </a:xfrm>
          <a:prstGeom prst="rect">
            <a:avLst/>
          </a:prstGeom>
          <a:noFill/>
        </p:spPr>
        <p:txBody>
          <a:bodyPr wrap="square" rtlCol="0">
            <a:spAutoFit/>
          </a:bodyPr>
          <a:lstStyle/>
          <a:p>
            <a:r>
              <a:rPr lang="en-US" dirty="0" smtClean="0"/>
              <a:t>AP Government Test</a:t>
            </a:r>
            <a:endParaRPr lang="en-US" dirty="0"/>
          </a:p>
        </p:txBody>
      </p:sp>
      <p:sp>
        <p:nvSpPr>
          <p:cNvPr id="5" name="Down Arrow 4"/>
          <p:cNvSpPr/>
          <p:nvPr/>
        </p:nvSpPr>
        <p:spPr>
          <a:xfrm flipV="1">
            <a:off x="2514600" y="5105400"/>
            <a:ext cx="1905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038350" y="6120768"/>
            <a:ext cx="1143000" cy="369332"/>
          </a:xfrm>
          <a:prstGeom prst="rect">
            <a:avLst/>
          </a:prstGeom>
          <a:noFill/>
        </p:spPr>
        <p:txBody>
          <a:bodyPr wrap="square" rtlCol="0">
            <a:spAutoFit/>
          </a:bodyPr>
          <a:lstStyle/>
          <a:p>
            <a:r>
              <a:rPr lang="en-US" dirty="0" smtClean="0"/>
              <a:t>Threlkeld</a:t>
            </a:r>
            <a:endParaRPr lang="en-US" dirty="0"/>
          </a:p>
        </p:txBody>
      </p:sp>
    </p:spTree>
    <p:extLst>
      <p:ext uri="{BB962C8B-B14F-4D97-AF65-F5344CB8AC3E}">
        <p14:creationId xmlns:p14="http://schemas.microsoft.com/office/powerpoint/2010/main" val="230771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dirty="0" smtClean="0"/>
              <a:t>Scooping </a:t>
            </a:r>
            <a:r>
              <a:rPr lang="en-US" dirty="0" smtClean="0"/>
              <a:t>ice cream </a:t>
            </a:r>
            <a:r>
              <a:rPr lang="en-US" dirty="0" smtClean="0"/>
              <a:t>– subtracting random variables</a:t>
            </a:r>
            <a:endParaRPr lang="en-US" dirty="0"/>
          </a:p>
        </p:txBody>
      </p:sp>
      <p:pic>
        <p:nvPicPr>
          <p:cNvPr id="1026" name="Picture 2" descr="http://thumbs.mic.com/NWJjMjY2ZWJkOCMvWU5LZkh1TGIteGVreG5wTHVyVVlvR0pRNWhZPS83N3gwOjEzNTZ4ODA3Lzg0MHg1MzAvZmlsdGVyczpxdWFsaXR5KDcwKS9odHRwczovL3MzLmFtYXpvbmF3cy5jb20vcG9saWN5bWljLWltYWdlcy8zOTdjMWM2Y2E2NjhjZjczNzQwMDZlOGYzOTU2ZTFkZWEyMGU4YWJlZjJkYTQwNTA2ZDIzZDFiOTgwODgxZjJiLmpwZ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00100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59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839200" cy="1470025"/>
          </a:xfrm>
        </p:spPr>
        <p:txBody>
          <a:bodyPr/>
          <a:lstStyle/>
          <a:p>
            <a:r>
              <a:rPr lang="en-US" dirty="0" smtClean="0"/>
              <a:t>Soup- size of sample, not proportion</a:t>
            </a:r>
            <a:endParaRPr lang="en-US" dirty="0"/>
          </a:p>
        </p:txBody>
      </p:sp>
      <p:pic>
        <p:nvPicPr>
          <p:cNvPr id="3" name="Picture 8" descr="http://santabarbarastreetmedicine.org/wordpress/wp-content/uploads/2011/07/Organic_Soup_Kitchen_Web_t47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7315"/>
            <a:ext cx="9190038"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9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1191</Words>
  <Application>Microsoft Office PowerPoint</Application>
  <PresentationFormat>On-screen Show (4:3)</PresentationFormat>
  <Paragraphs>109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Visual Aids in AP Statistics </vt:lpstr>
      <vt:lpstr>Fox news – don’t truncate y-axis</vt:lpstr>
      <vt:lpstr>Mohan Srivastava cracks the  Canadian Tic-Tac-Toe scratch lottery game, 2003</vt:lpstr>
      <vt:lpstr>Michael Larson wins big at Press Your Luck, 1984</vt:lpstr>
      <vt:lpstr>PowerPoint Presentation</vt:lpstr>
      <vt:lpstr>A student - outliers</vt:lpstr>
      <vt:lpstr>A student - outliers</vt:lpstr>
      <vt:lpstr>Scooping ice cream – subtracting random variables</vt:lpstr>
      <vt:lpstr>Soup- size of sample, not proportion</vt:lpstr>
      <vt:lpstr>Arms spread wide- confidence interval interpretation</vt:lpstr>
      <vt:lpstr>PowerPoint Presentation</vt:lpstr>
      <vt:lpstr>Ho: Marvel movies are successful blockbusters – can’t “accept” the null hypothesis</vt:lpstr>
      <vt:lpstr>PowerPoint Presentation</vt:lpstr>
      <vt:lpstr>Is the line a good fit?</vt:lpstr>
      <vt:lpstr>Is the line a good fit?</vt:lpstr>
      <vt:lpstr>Is the line a good fit?</vt:lpstr>
      <vt:lpstr>Is the line a good fit?</vt:lpstr>
    </vt:vector>
  </TitlesOfParts>
  <Company>Memphis University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Arms spread wide- confidence</dc:title>
  <dc:creator>Clifft, Darin</dc:creator>
  <cp:lastModifiedBy>Clifft, Darin</cp:lastModifiedBy>
  <cp:revision>31</cp:revision>
  <dcterms:created xsi:type="dcterms:W3CDTF">2016-05-30T22:14:16Z</dcterms:created>
  <dcterms:modified xsi:type="dcterms:W3CDTF">2016-05-31T01:28:29Z</dcterms:modified>
</cp:coreProperties>
</file>