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5AECAD-7CF0-4CEB-9D91-D8A9BCEE87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285F64F-06F0-4B23-A56B-8460C3BD03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BE2D9-E4BB-4596-844E-44D1B76B2C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7F05C-0565-4729-A91E-A2BA703F0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7D5503-4452-4A88-B4FA-71DD044D27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DF300-A36F-48FA-A676-38AE7BE88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AC28C-30E8-4B40-A6AE-AB1B88DE5E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E5A7-7D39-48BD-9AA1-898393E30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17A21-0CE2-42CC-BEB2-4E9CDE459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F8AF9-8F38-4436-8B0B-8EE75A2E8C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CCA6D-0552-4E0D-9E0F-47CFC1CEA6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3A8BC-D919-433A-BD9A-ABBDC6D2D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F45F4-F689-4495-A266-44D05E7E4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0D59-6316-4FC4-B04A-CAE20089FE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79F89-D243-4FE8-B693-EAE25434C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FE54-F2ED-4BDE-A3DD-535B2C838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51016-DA39-4205-9AF8-2AFE9FF47E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E87EB-0457-40C5-A43F-A7D79540E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3496F-534B-4CFA-BA65-C051DAFA5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95FEB-0B9B-431E-A53E-D7F0D645C0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20B56-9D38-48FD-87D5-8102BD7F0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14843-AE2D-44C8-B4CB-400A072F4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2F405-FB92-4A6B-93EF-DFAC70E2E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A0E37E-615B-4474-B801-01B000D89A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7C7D32-C970-4102-B875-E1A6FC976C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914400"/>
            <a:ext cx="3657600" cy="1146175"/>
          </a:xfrm>
        </p:spPr>
        <p:txBody>
          <a:bodyPr/>
          <a:lstStyle/>
          <a:p>
            <a:r>
              <a:rPr lang="en-US" sz="4400" dirty="0" err="1" smtClean="0">
                <a:latin typeface="Century Gothic" pitchFamily="34" charset="0"/>
              </a:rPr>
              <a:t>ap</a:t>
            </a:r>
            <a:r>
              <a:rPr lang="en-US" sz="4400" dirty="0" smtClean="0">
                <a:latin typeface="Century Gothic" pitchFamily="34" charset="0"/>
              </a:rPr>
              <a:t> statistics 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2133600"/>
            <a:ext cx="2971800" cy="914400"/>
          </a:xfrm>
        </p:spPr>
        <p:txBody>
          <a:bodyPr/>
          <a:lstStyle/>
          <a:p>
            <a:r>
              <a:rPr lang="en-US" sz="3200" dirty="0" smtClean="0">
                <a:latin typeface="Century Gothic" pitchFamily="34" charset="0"/>
              </a:rPr>
              <a:t>FRAPPY! 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smtClean="0">
                <a:latin typeface="Century Gothic" pitchFamily="34" charset="0"/>
              </a:rPr>
              <a:t>8</a:t>
            </a:r>
            <a:endParaRPr lang="en-US" sz="3200" dirty="0">
              <a:latin typeface="Century Gothic" pitchFamily="34" charset="0"/>
            </a:endParaRPr>
          </a:p>
        </p:txBody>
      </p:sp>
      <p:pic>
        <p:nvPicPr>
          <p:cNvPr id="1026" name="Picture 2" descr="http://www.cartoonstock.com/newscartoons/cartoonists/cwl/lowres/cwln75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511683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6316662" cy="1143000"/>
          </a:xfrm>
        </p:spPr>
        <p:txBody>
          <a:bodyPr/>
          <a:lstStyle/>
          <a:p>
            <a:r>
              <a:rPr lang="en-US" sz="4400" dirty="0" smtClean="0">
                <a:latin typeface="Century Gothic" pitchFamily="34" charset="0"/>
              </a:rPr>
              <a:t>tally time!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39175" cy="4525963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4 Complete Response:  EEE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3 = Substantial Response:  EEP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2 = Developing Response:  EEI	EPP	   PPP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1 = Minimal Response:  EPI	    EII	 	PPI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0 = Insufficient Response:  PPI	PII	    III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16662" cy="1143000"/>
          </a:xfrm>
        </p:spPr>
        <p:txBody>
          <a:bodyPr/>
          <a:lstStyle/>
          <a:p>
            <a:r>
              <a:rPr lang="en-US" sz="4400" dirty="0" smtClean="0">
                <a:latin typeface="Century Gothic" pitchFamily="34" charset="0"/>
              </a:rPr>
              <a:t>ideal solution part a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410575" cy="4525963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P(neck size &lt; 14 or neck size    18)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= P(neck size &lt; 14 ) + P(neck size    18)</a:t>
            </a:r>
          </a:p>
          <a:p>
            <a:pPr>
              <a:buNone/>
            </a:pPr>
            <a:endParaRPr lang="en-US" sz="3200" dirty="0">
              <a:latin typeface="Century Gothic" pitchFamily="34" charset="0"/>
            </a:endParaRPr>
          </a:p>
          <a:p>
            <a:pPr>
              <a:buNone/>
            </a:pPr>
            <a:endParaRPr lang="en-US" sz="3200" dirty="0" smtClean="0">
              <a:latin typeface="Century Gothic" pitchFamily="34" charset="0"/>
            </a:endParaRPr>
          </a:p>
          <a:p>
            <a:pPr>
              <a:buNone/>
            </a:pPr>
            <a:endParaRPr lang="en-US" sz="3200" dirty="0">
              <a:latin typeface="Century Gothic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= 0.00758 + 0.00051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= 0.00809</a:t>
            </a:r>
          </a:p>
          <a:p>
            <a:pPr>
              <a:buNone/>
            </a:pPr>
            <a:endParaRPr lang="en-US" sz="3200" dirty="0">
              <a:latin typeface="Century Gothic" pitchFamily="34" charset="0"/>
            </a:endParaRPr>
          </a:p>
          <a:p>
            <a:pPr>
              <a:buNone/>
            </a:pPr>
            <a:endParaRPr lang="en-US" sz="3200" dirty="0" smtClean="0">
              <a:latin typeface="Century Gothic" pitchFamily="34" charset="0"/>
            </a:endParaRPr>
          </a:p>
          <a:p>
            <a:pPr>
              <a:buNone/>
            </a:pPr>
            <a:endParaRPr lang="en-US" sz="3200" dirty="0" smtClean="0">
              <a:latin typeface="Century Gothic" pitchFamily="34" charset="0"/>
            </a:endParaRPr>
          </a:p>
          <a:p>
            <a:pPr>
              <a:buNone/>
            </a:pPr>
            <a:endParaRPr lang="en-US" sz="3200" dirty="0">
              <a:latin typeface="Century Gothic" pitchFamily="34" charset="0"/>
            </a:endParaRPr>
          </a:p>
          <a:p>
            <a:pPr>
              <a:buNone/>
            </a:pPr>
            <a:endParaRPr lang="en-US" sz="3200" dirty="0" smtClean="0">
              <a:latin typeface="Century Gothic" pitchFamily="34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248400" y="1752600"/>
          <a:ext cx="368300" cy="384313"/>
        </p:xfrm>
        <a:graphic>
          <a:graphicData uri="http://schemas.openxmlformats.org/presentationml/2006/ole">
            <p:oleObj spid="_x0000_s60418" name="Equation" r:id="rId3" imgW="126720" imgH="1522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086600" y="2286000"/>
          <a:ext cx="368300" cy="384175"/>
        </p:xfrm>
        <a:graphic>
          <a:graphicData uri="http://schemas.openxmlformats.org/presentationml/2006/ole">
            <p:oleObj spid="_x0000_s60419" name="Equation" r:id="rId4" imgW="126720" imgH="1522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2667000"/>
          <a:ext cx="6163658" cy="1752600"/>
        </p:xfrm>
        <a:graphic>
          <a:graphicData uri="http://schemas.openxmlformats.org/presentationml/2006/ole">
            <p:oleObj spid="_x0000_s60420" name="Equation" r:id="rId5" imgW="2412720" imgH="685800" progId="Equation.3">
              <p:embed/>
            </p:oleObj>
          </a:graphicData>
        </a:graphic>
      </p:graphicFrame>
      <p:pic>
        <p:nvPicPr>
          <p:cNvPr id="60421" name="Picture 5" descr="G:\frap8.JPG"/>
          <p:cNvPicPr>
            <a:picLocks noChangeAspect="1" noChangeArrowheads="1"/>
          </p:cNvPicPr>
          <p:nvPr/>
        </p:nvPicPr>
        <p:blipFill>
          <a:blip r:embed="rId6" cstate="print"/>
          <a:srcRect l="46614" t="22545" r="24999" b="62831"/>
          <a:stretch>
            <a:fillRect/>
          </a:stretch>
        </p:blipFill>
        <p:spPr bwMode="auto">
          <a:xfrm>
            <a:off x="5029200" y="4419600"/>
            <a:ext cx="33147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16662" cy="1143000"/>
          </a:xfrm>
        </p:spPr>
        <p:txBody>
          <a:bodyPr/>
          <a:lstStyle/>
          <a:p>
            <a:r>
              <a:rPr lang="en-US" sz="4400" dirty="0" smtClean="0">
                <a:latin typeface="Century Gothic" pitchFamily="34" charset="0"/>
              </a:rPr>
              <a:t>scoring part a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34375" cy="4525963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Essentially correct (E) if the response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1. recognizes the need to look at neck sizes below 14 or above 18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2. correctly computes the two tail probability(except for minor arithmetic or transcription errors) and adds those probabilities.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762000"/>
          </a:xfrm>
        </p:spPr>
        <p:txBody>
          <a:bodyPr/>
          <a:lstStyle/>
          <a:p>
            <a:r>
              <a:rPr lang="en-US" sz="4400" dirty="0" smtClean="0">
                <a:latin typeface="Century Gothic" pitchFamily="34" charset="0"/>
              </a:rPr>
              <a:t>scoring part a… cont’d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39175" cy="4525963"/>
          </a:xfrm>
        </p:spPr>
        <p:txBody>
          <a:bodyPr/>
          <a:lstStyle/>
          <a:p>
            <a:pPr>
              <a:buNone/>
            </a:pPr>
            <a:r>
              <a:rPr lang="en-US" sz="2600" dirty="0" smtClean="0">
                <a:latin typeface="Century Gothic" pitchFamily="34" charset="0"/>
              </a:rPr>
              <a:t>Partially correct (P) if the response</a:t>
            </a:r>
          </a:p>
          <a:p>
            <a:pPr>
              <a:buNone/>
            </a:pPr>
            <a:r>
              <a:rPr lang="en-US" sz="2600" dirty="0" smtClean="0">
                <a:latin typeface="Century Gothic" pitchFamily="34" charset="0"/>
              </a:rPr>
              <a:t>Considers neck sizes only below 14 (or above 18) and correctly computes this probability</a:t>
            </a:r>
          </a:p>
          <a:p>
            <a:pPr>
              <a:buNone/>
            </a:pPr>
            <a:r>
              <a:rPr lang="en-US" sz="2600" dirty="0" smtClean="0">
                <a:latin typeface="Century Gothic" pitchFamily="34" charset="0"/>
              </a:rPr>
              <a:t>Recognizes the need to look at neck sizes below 14 and above 18 but does not compute both tail probabilities correctly</a:t>
            </a:r>
          </a:p>
          <a:p>
            <a:pPr>
              <a:buNone/>
            </a:pPr>
            <a:r>
              <a:rPr lang="en-US" sz="2600" dirty="0" smtClean="0">
                <a:latin typeface="Century Gothic" pitchFamily="34" charset="0"/>
              </a:rPr>
              <a:t>Recognizes the need to look at neck sizes below 14 and above 18 but approximates using the Empirical Rule</a:t>
            </a:r>
          </a:p>
          <a:p>
            <a:pPr>
              <a:buNone/>
            </a:pPr>
            <a:r>
              <a:rPr lang="en-US" sz="2600" dirty="0" smtClean="0">
                <a:latin typeface="Century Gothic" pitchFamily="34" charset="0"/>
              </a:rPr>
              <a:t>Computes the proportion of customers that will find the store </a:t>
            </a:r>
            <a:r>
              <a:rPr lang="en-US" sz="2600" u="sng" dirty="0" smtClean="0">
                <a:latin typeface="Century Gothic" pitchFamily="34" charset="0"/>
              </a:rPr>
              <a:t>carries</a:t>
            </a:r>
            <a:r>
              <a:rPr lang="en-US" sz="2600" dirty="0" smtClean="0">
                <a:latin typeface="Century Gothic" pitchFamily="34" charset="0"/>
              </a:rPr>
              <a:t> their size</a:t>
            </a:r>
          </a:p>
          <a:p>
            <a:pPr>
              <a:buNone/>
            </a:pPr>
            <a:r>
              <a:rPr lang="en-US" sz="2600" dirty="0" smtClean="0">
                <a:latin typeface="Century Gothic" pitchFamily="34" charset="0"/>
              </a:rPr>
              <a:t>States the correct answer (0.0081) without supporting work</a:t>
            </a:r>
            <a:endParaRPr lang="en-US" sz="2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6316662" cy="1143000"/>
          </a:xfrm>
        </p:spPr>
        <p:txBody>
          <a:bodyPr/>
          <a:lstStyle/>
          <a:p>
            <a:r>
              <a:rPr lang="en-US" sz="4400" dirty="0" smtClean="0">
                <a:latin typeface="Century Gothic" pitchFamily="34" charset="0"/>
              </a:rPr>
              <a:t>part b ideal solution</a:t>
            </a:r>
            <a:endParaRPr lang="en-US" sz="4400" dirty="0">
              <a:latin typeface="Century Gothic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2800" y="1371600"/>
          <a:ext cx="5516378" cy="3060700"/>
        </p:xfrm>
        <a:graphic>
          <a:graphicData uri="http://schemas.openxmlformats.org/presentationml/2006/ole">
            <p:oleObj spid="_x0000_s61442" name="Equation" r:id="rId3" imgW="1968480" imgH="1091880" progId="Equation.3">
              <p:embed/>
            </p:oleObj>
          </a:graphicData>
        </a:graphic>
      </p:graphicFrame>
      <p:pic>
        <p:nvPicPr>
          <p:cNvPr id="61443" name="Picture 3" descr="G:\frap8.JPG"/>
          <p:cNvPicPr>
            <a:picLocks noChangeAspect="1" noChangeArrowheads="1"/>
          </p:cNvPicPr>
          <p:nvPr/>
        </p:nvPicPr>
        <p:blipFill>
          <a:blip r:embed="rId4" cstate="print"/>
          <a:srcRect l="34998" t="43000" r="34039" b="41259"/>
          <a:stretch>
            <a:fillRect/>
          </a:stretch>
        </p:blipFill>
        <p:spPr bwMode="auto">
          <a:xfrm>
            <a:off x="4495800" y="4572000"/>
            <a:ext cx="28956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316662" cy="914400"/>
          </a:xfrm>
        </p:spPr>
        <p:txBody>
          <a:bodyPr/>
          <a:lstStyle/>
          <a:p>
            <a:r>
              <a:rPr lang="en-US" sz="4400" dirty="0" smtClean="0">
                <a:latin typeface="Century Gothic" pitchFamily="34" charset="0"/>
              </a:rPr>
              <a:t>scoring part b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15375" cy="4525963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Essentially correct (E) if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1) the appropriate probability is illustrated using a normal curve in which the endpoints are identified and the mean and standard deviation are implied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2) the required probability is correctly computed (except for minor arithmetic errors)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Partially correct (P) if only one of the previous elements is correct.</a:t>
            </a:r>
          </a:p>
          <a:p>
            <a:pPr>
              <a:buNone/>
            </a:pPr>
            <a:endParaRPr lang="en-US" sz="3200" dirty="0" smtClean="0">
              <a:latin typeface="Century Gothic" pitchFamily="34" charset="0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316662" cy="1143000"/>
          </a:xfrm>
        </p:spPr>
        <p:txBody>
          <a:bodyPr/>
          <a:lstStyle/>
          <a:p>
            <a:r>
              <a:rPr lang="en-US" sz="4400" dirty="0" smtClean="0">
                <a:latin typeface="Century Gothic" pitchFamily="34" charset="0"/>
              </a:rPr>
              <a:t>ideal solution part c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800975" cy="4525963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X = number of customers who request size M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X is binomial with n = 12 and p = 0.5072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P(X = 4) = </a:t>
            </a:r>
            <a:r>
              <a:rPr lang="en-US" sz="3200" baseline="-25000" dirty="0" smtClean="0">
                <a:latin typeface="Century Gothic" pitchFamily="34" charset="0"/>
              </a:rPr>
              <a:t>12</a:t>
            </a:r>
            <a:r>
              <a:rPr lang="en-US" sz="3200" dirty="0" smtClean="0">
                <a:latin typeface="Century Gothic" pitchFamily="34" charset="0"/>
              </a:rPr>
              <a:t> C</a:t>
            </a:r>
            <a:r>
              <a:rPr lang="en-US" sz="3200" baseline="-25000" dirty="0" smtClean="0">
                <a:latin typeface="Century Gothic" pitchFamily="34" charset="0"/>
              </a:rPr>
              <a:t> 4 </a:t>
            </a:r>
            <a:r>
              <a:rPr lang="en-US" sz="3200" dirty="0" smtClean="0">
                <a:latin typeface="Century Gothic" pitchFamily="34" charset="0"/>
              </a:rPr>
              <a:t>(0.5072)</a:t>
            </a:r>
            <a:r>
              <a:rPr lang="en-US" sz="3200" baseline="30000" dirty="0" smtClean="0">
                <a:latin typeface="Century Gothic" pitchFamily="34" charset="0"/>
              </a:rPr>
              <a:t>4 </a:t>
            </a:r>
            <a:r>
              <a:rPr lang="en-US" sz="3200" dirty="0" smtClean="0">
                <a:latin typeface="Century Gothic" pitchFamily="34" charset="0"/>
              </a:rPr>
              <a:t>(0.4928)</a:t>
            </a:r>
            <a:r>
              <a:rPr lang="en-US" sz="3200" baseline="30000" dirty="0" smtClean="0">
                <a:latin typeface="Century Gothic" pitchFamily="34" charset="0"/>
              </a:rPr>
              <a:t>8</a:t>
            </a:r>
            <a:endParaRPr lang="en-US" sz="32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	= 495(0.0662)(0.0035)</a:t>
            </a:r>
          </a:p>
          <a:p>
            <a:pPr>
              <a:buNone/>
            </a:pPr>
            <a:r>
              <a:rPr lang="en-US" sz="3200" dirty="0">
                <a:latin typeface="Century Gothic" pitchFamily="34" charset="0"/>
              </a:rPr>
              <a:t>	</a:t>
            </a:r>
            <a:r>
              <a:rPr lang="en-US" sz="3200" dirty="0" smtClean="0">
                <a:latin typeface="Century Gothic" pitchFamily="34" charset="0"/>
              </a:rPr>
              <a:t>= 0.1139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6316662" cy="1143000"/>
          </a:xfrm>
        </p:spPr>
        <p:txBody>
          <a:bodyPr/>
          <a:lstStyle/>
          <a:p>
            <a:r>
              <a:rPr lang="en-US" sz="4400" dirty="0" smtClean="0">
                <a:latin typeface="Century Gothic" pitchFamily="34" charset="0"/>
              </a:rPr>
              <a:t>scoring part c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39175" cy="4525963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Essentially correct (E) if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1. the student recognized the setting as binomial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2. the probability calculated in part b is used for p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3. work is shown – that is, the correct values for n and x are given and the desired probability calculated, or the binomial formula is correctly evaluated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239000" cy="1143000"/>
          </a:xfrm>
        </p:spPr>
        <p:txBody>
          <a:bodyPr/>
          <a:lstStyle/>
          <a:p>
            <a:r>
              <a:rPr lang="en-US" sz="4400" dirty="0" smtClean="0">
                <a:latin typeface="Century Gothic" pitchFamily="34" charset="0"/>
              </a:rPr>
              <a:t>scoring part c… cont’d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15375" cy="4525963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Partially correct (P) if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The student recognizes the situation as binomial and identifies p from part b but does not compute the desired probability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The student gives the correct probability 0.1139 but work is not shown</a:t>
            </a:r>
          </a:p>
          <a:p>
            <a:pPr>
              <a:buNone/>
            </a:pPr>
            <a:r>
              <a:rPr lang="en-US" sz="3200" dirty="0" smtClean="0">
                <a:latin typeface="Century Gothic" pitchFamily="34" charset="0"/>
              </a:rPr>
              <a:t>NOTE: rounding the probability from part b is acceptable for part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948_slide">
  <a:themeElements>
    <a:clrScheme name="Office Theme 2">
      <a:dk1>
        <a:srgbClr val="000000"/>
      </a:dk1>
      <a:lt1>
        <a:srgbClr val="99FF99"/>
      </a:lt1>
      <a:dk2>
        <a:srgbClr val="000000"/>
      </a:dk2>
      <a:lt2>
        <a:srgbClr val="969696"/>
      </a:lt2>
      <a:accent1>
        <a:srgbClr val="698026"/>
      </a:accent1>
      <a:accent2>
        <a:srgbClr val="196680"/>
      </a:accent2>
      <a:accent3>
        <a:srgbClr val="CAFFCA"/>
      </a:accent3>
      <a:accent4>
        <a:srgbClr val="000000"/>
      </a:accent4>
      <a:accent5>
        <a:srgbClr val="B9C0AC"/>
      </a:accent5>
      <a:accent6>
        <a:srgbClr val="165C73"/>
      </a:accent6>
      <a:hlink>
        <a:srgbClr val="1F661F"/>
      </a:hlink>
      <a:folHlink>
        <a:srgbClr val="395173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CAFFCA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CAFFCA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CAFFCA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CAFFCA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FFFFFF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FFFFFF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FFFFFF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FFFFFF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FF99"/>
      </a:lt1>
      <a:dk2>
        <a:srgbClr val="000000"/>
      </a:dk2>
      <a:lt2>
        <a:srgbClr val="969696"/>
      </a:lt2>
      <a:accent1>
        <a:srgbClr val="698026"/>
      </a:accent1>
      <a:accent2>
        <a:srgbClr val="196680"/>
      </a:accent2>
      <a:accent3>
        <a:srgbClr val="CAFFCA"/>
      </a:accent3>
      <a:accent4>
        <a:srgbClr val="000000"/>
      </a:accent4>
      <a:accent5>
        <a:srgbClr val="B9C0AC"/>
      </a:accent5>
      <a:accent6>
        <a:srgbClr val="165C73"/>
      </a:accent6>
      <a:hlink>
        <a:srgbClr val="1F661F"/>
      </a:hlink>
      <a:folHlink>
        <a:srgbClr val="3951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CAFFCA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CAFFCA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CAFFCA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CAFFCA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FFFFFF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FFFFFF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FFFFFF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FFFFFF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ind_2948_slide</Template>
  <TotalTime>15</TotalTime>
  <Words>414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ind_2948_slide</vt:lpstr>
      <vt:lpstr>1_Default Design</vt:lpstr>
      <vt:lpstr>Equation</vt:lpstr>
      <vt:lpstr>ap statistics </vt:lpstr>
      <vt:lpstr>ideal solution part a</vt:lpstr>
      <vt:lpstr>scoring part a</vt:lpstr>
      <vt:lpstr>scoring part a… cont’d</vt:lpstr>
      <vt:lpstr>part b ideal solution</vt:lpstr>
      <vt:lpstr>scoring part b</vt:lpstr>
      <vt:lpstr>ideal solution part c</vt:lpstr>
      <vt:lpstr>scoring part c</vt:lpstr>
      <vt:lpstr>scoring part c… cont’d</vt:lpstr>
      <vt:lpstr>tally time!</vt:lpstr>
    </vt:vector>
  </TitlesOfParts>
  <Company>Indezine.com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statistics </dc:title>
  <dc:creator>sharonberg</dc:creator>
  <cp:lastModifiedBy>sharonberg</cp:lastModifiedBy>
  <cp:revision>3</cp:revision>
  <dcterms:created xsi:type="dcterms:W3CDTF">2010-10-20T00:30:40Z</dcterms:created>
  <dcterms:modified xsi:type="dcterms:W3CDTF">2010-10-20T17:51:42Z</dcterms:modified>
</cp:coreProperties>
</file>